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8"/>
  </p:notesMasterIdLst>
  <p:sldIdLst>
    <p:sldId id="256" r:id="rId2"/>
    <p:sldId id="268" r:id="rId3"/>
    <p:sldId id="257" r:id="rId4"/>
    <p:sldId id="273" r:id="rId5"/>
    <p:sldId id="274" r:id="rId6"/>
    <p:sldId id="258" r:id="rId7"/>
    <p:sldId id="259" r:id="rId8"/>
    <p:sldId id="272" r:id="rId9"/>
    <p:sldId id="271" r:id="rId10"/>
    <p:sldId id="260" r:id="rId11"/>
    <p:sldId id="262" r:id="rId12"/>
    <p:sldId id="277" r:id="rId13"/>
    <p:sldId id="276" r:id="rId14"/>
    <p:sldId id="275" r:id="rId15"/>
    <p:sldId id="265"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4127" autoAdjust="0"/>
  </p:normalViewPr>
  <p:slideViewPr>
    <p:cSldViewPr snapToGrid="0">
      <p:cViewPr varScale="1">
        <p:scale>
          <a:sx n="64" d="100"/>
          <a:sy n="64" d="100"/>
        </p:scale>
        <p:origin x="97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B9971B-1849-49DE-9535-856B370450BE}" type="datetimeFigureOut">
              <a:rPr lang="en-US" smtClean="0"/>
              <a:t>11/20/2014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123BAF-CD07-48A4-8D77-EDDE6EA28EED}" type="slidenum">
              <a:rPr lang="en-US" smtClean="0"/>
              <a:t>‹#›</a:t>
            </a:fld>
            <a:endParaRPr lang="en-US"/>
          </a:p>
        </p:txBody>
      </p:sp>
    </p:spTree>
    <p:extLst>
      <p:ext uri="{BB962C8B-B14F-4D97-AF65-F5344CB8AC3E}">
        <p14:creationId xmlns:p14="http://schemas.microsoft.com/office/powerpoint/2010/main" val="16158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123BAF-CD07-48A4-8D77-EDDE6EA28EED}" type="slidenum">
              <a:rPr lang="en-US" smtClean="0"/>
              <a:t>1</a:t>
            </a:fld>
            <a:endParaRPr lang="en-US"/>
          </a:p>
        </p:txBody>
      </p:sp>
    </p:spTree>
    <p:extLst>
      <p:ext uri="{BB962C8B-B14F-4D97-AF65-F5344CB8AC3E}">
        <p14:creationId xmlns:p14="http://schemas.microsoft.com/office/powerpoint/2010/main" val="1465506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a:t>
            </a:r>
            <a:r>
              <a:rPr lang="en-US" baseline="0" dirty="0" smtClean="0">
                <a:sym typeface="Wingdings" panose="05000000000000000000" pitchFamily="2" charset="2"/>
              </a:rPr>
              <a:t> robots are useful for humans related to the artificial life existing among us as helpers</a:t>
            </a:r>
          </a:p>
          <a:p>
            <a:r>
              <a:rPr lang="en-US" baseline="0" dirty="0" smtClean="0">
                <a:sym typeface="Wingdings" panose="05000000000000000000" pitchFamily="2" charset="2"/>
              </a:rPr>
              <a:t>B  robots are existing but giving negative impacts toward humans, as artificial life are existing to endanger us or making us disadvantageous.</a:t>
            </a:r>
            <a:endParaRPr lang="en-US" dirty="0"/>
          </a:p>
        </p:txBody>
      </p:sp>
      <p:sp>
        <p:nvSpPr>
          <p:cNvPr id="4" name="Slide Number Placeholder 3"/>
          <p:cNvSpPr>
            <a:spLocks noGrp="1"/>
          </p:cNvSpPr>
          <p:nvPr>
            <p:ph type="sldNum" sz="quarter" idx="10"/>
          </p:nvPr>
        </p:nvSpPr>
        <p:spPr/>
        <p:txBody>
          <a:bodyPr/>
          <a:lstStyle/>
          <a:p>
            <a:fld id="{9B123BAF-CD07-48A4-8D77-EDDE6EA28EED}" type="slidenum">
              <a:rPr lang="en-US" smtClean="0"/>
              <a:t>14</a:t>
            </a:fld>
            <a:endParaRPr lang="en-US"/>
          </a:p>
        </p:txBody>
      </p:sp>
    </p:spTree>
    <p:extLst>
      <p:ext uri="{BB962C8B-B14F-4D97-AF65-F5344CB8AC3E}">
        <p14:creationId xmlns:p14="http://schemas.microsoft.com/office/powerpoint/2010/main" val="4224920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IEEE </a:t>
            </a:r>
            <a:r>
              <a:rPr lang="en-US" dirty="0" smtClean="0">
                <a:sym typeface="Wingdings" panose="05000000000000000000" pitchFamily="2" charset="2"/>
              </a:rPr>
              <a:t> most renowned</a:t>
            </a:r>
            <a:r>
              <a:rPr lang="en-US" baseline="0" dirty="0" smtClean="0">
                <a:sym typeface="Wingdings" panose="05000000000000000000" pitchFamily="2" charset="2"/>
              </a:rPr>
              <a:t> organization</a:t>
            </a:r>
          </a:p>
          <a:p>
            <a:r>
              <a:rPr lang="en-US" baseline="0" dirty="0" smtClean="0">
                <a:sym typeface="Wingdings" panose="05000000000000000000" pitchFamily="2" charset="2"/>
              </a:rPr>
              <a:t>Control and robotics  published by many organizations, related to the seminal works written by preeminent scholars, and discussed in many journal articles.</a:t>
            </a:r>
          </a:p>
          <a:p>
            <a:r>
              <a:rPr lang="en-US" baseline="0" dirty="0" smtClean="0">
                <a:sym typeface="Wingdings" panose="05000000000000000000" pitchFamily="2" charset="2"/>
              </a:rPr>
              <a:t>Need further research in certain aspects, for the </a:t>
            </a:r>
            <a:r>
              <a:rPr lang="en-US" baseline="0" smtClean="0">
                <a:sym typeface="Wingdings" panose="05000000000000000000" pitchFamily="2" charset="2"/>
              </a:rPr>
              <a:t>better future.</a:t>
            </a:r>
            <a:endParaRPr lang="en-US"/>
          </a:p>
        </p:txBody>
      </p:sp>
      <p:sp>
        <p:nvSpPr>
          <p:cNvPr id="4" name="Slide Number Placeholder 3"/>
          <p:cNvSpPr>
            <a:spLocks noGrp="1"/>
          </p:cNvSpPr>
          <p:nvPr>
            <p:ph type="sldNum" sz="quarter" idx="10"/>
          </p:nvPr>
        </p:nvSpPr>
        <p:spPr/>
        <p:txBody>
          <a:bodyPr/>
          <a:lstStyle/>
          <a:p>
            <a:fld id="{9B123BAF-CD07-48A4-8D77-EDDE6EA28EED}" type="slidenum">
              <a:rPr lang="en-US" smtClean="0"/>
              <a:t>15</a:t>
            </a:fld>
            <a:endParaRPr lang="en-US"/>
          </a:p>
        </p:txBody>
      </p:sp>
    </p:spTree>
    <p:extLst>
      <p:ext uri="{BB962C8B-B14F-4D97-AF65-F5344CB8AC3E}">
        <p14:creationId xmlns:p14="http://schemas.microsoft.com/office/powerpoint/2010/main" val="3477456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life would be unthinkable without the use of electrical energy. The growing </a:t>
            </a:r>
            <a:r>
              <a:rPr lang="en-US" dirty="0" err="1" smtClean="0"/>
              <a:t>utilisation</a:t>
            </a:r>
            <a:r>
              <a:rPr lang="en-US" dirty="0" smtClean="0"/>
              <a:t> of the latter is a decisive prerequisite for a rapid development of industry and agriculture. </a:t>
            </a:r>
          </a:p>
          <a:p>
            <a:r>
              <a:rPr lang="en-US" dirty="0" smtClean="0"/>
              <a:t>A few examples will show the importance of electrical energy. Thus, electrical lighting is indispensable for working during the dark hours of the day. With increasing </a:t>
            </a:r>
            <a:r>
              <a:rPr lang="en-US" dirty="0" err="1" smtClean="0"/>
              <a:t>industrialisation</a:t>
            </a:r>
            <a:r>
              <a:rPr lang="en-US" dirty="0" smtClean="0"/>
              <a:t>, a growing proportion of electrical energy is used for the lighting of shops, offices, dwellings and for outdoor lighting. Man is relieved from heavy physical </a:t>
            </a:r>
            <a:r>
              <a:rPr lang="en-US" dirty="0" err="1" smtClean="0"/>
              <a:t>labour</a:t>
            </a:r>
            <a:r>
              <a:rPr lang="en-US" dirty="0" smtClean="0"/>
              <a:t> by the use of electrical devices. The drive of machines, hoisting gear and lifts is enabled in a simple form by the electromotor which in railway transport also has the advantage over internal combustion engines. There are many buildings where an air-conditioning system including heating, cooling and ventilation is installed for the operation of which electrical energy is required. At higher ambient temperatures, foodstuffs can only be kept for a prolonged period of time in refrigerators or cold-storage rooms which usually are also operated with electrical energy. </a:t>
            </a:r>
          </a:p>
          <a:p>
            <a:r>
              <a:rPr lang="en-US" dirty="0" smtClean="0"/>
              <a:t>Without electrical energy, there would be no broadcasting and television systems, no telephone communication or telegraphy. In order to arrange automatic sequences of operation in production, devices of control an regulation engineering are required which, today, are driven almost exclusively by electrical energy. Table 1.1. shows a survey of the two large fields of electrical engineering, power electrical engineering and information electrical engineering. </a:t>
            </a:r>
          </a:p>
          <a:p>
            <a:r>
              <a:rPr lang="en-US" dirty="0" smtClean="0"/>
              <a:t>The consumption of electrical energy by the various branches of economy is quite different. The chemical industry and metallurgy have a particularly high consumption. For the production of the electrical conductor materials electrolytic copper and </a:t>
            </a:r>
            <a:r>
              <a:rPr lang="en-US" dirty="0" err="1" smtClean="0"/>
              <a:t>aluminium</a:t>
            </a:r>
            <a:r>
              <a:rPr lang="en-US" dirty="0" smtClean="0"/>
              <a:t>, very large amounts of electrical energy are required. </a:t>
            </a:r>
          </a:p>
          <a:p>
            <a:endParaRPr lang="en-US" dirty="0"/>
          </a:p>
        </p:txBody>
      </p:sp>
      <p:sp>
        <p:nvSpPr>
          <p:cNvPr id="4" name="Slide Number Placeholder 3"/>
          <p:cNvSpPr>
            <a:spLocks noGrp="1"/>
          </p:cNvSpPr>
          <p:nvPr>
            <p:ph type="sldNum" sz="quarter" idx="10"/>
          </p:nvPr>
        </p:nvSpPr>
        <p:spPr/>
        <p:txBody>
          <a:bodyPr/>
          <a:lstStyle/>
          <a:p>
            <a:fld id="{9B123BAF-CD07-48A4-8D77-EDDE6EA28EED}" type="slidenum">
              <a:rPr lang="en-US" smtClean="0"/>
              <a:t>3</a:t>
            </a:fld>
            <a:endParaRPr lang="en-US"/>
          </a:p>
        </p:txBody>
      </p:sp>
    </p:spTree>
    <p:extLst>
      <p:ext uri="{BB962C8B-B14F-4D97-AF65-F5344CB8AC3E}">
        <p14:creationId xmlns:p14="http://schemas.microsoft.com/office/powerpoint/2010/main" val="862604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IEEE</a:t>
            </a:r>
            <a:r>
              <a:rPr lang="en-US" baseline="0" dirty="0" smtClean="0"/>
              <a:t>: New York City, 1400 conferences, 186 journals, focuses on electrical engineering and other technologies (biotech, telecom, power)</a:t>
            </a:r>
          </a:p>
          <a:p>
            <a:r>
              <a:rPr lang="en-US" baseline="0" dirty="0" smtClean="0"/>
              <a:t>IET: London, 1200 meetings, 82 journals, related to IEE (they were one)</a:t>
            </a:r>
          </a:p>
          <a:p>
            <a:r>
              <a:rPr lang="en-US" baseline="0" dirty="0" smtClean="0"/>
              <a:t>IEE: Luxembourg, 1900 people, operates in several countries (Lux, Germany, Slovakia, US, China, Japan, S Korea), 27 </a:t>
            </a:r>
            <a:r>
              <a:rPr lang="en-US" baseline="0" dirty="0" err="1" smtClean="0"/>
              <a:t>conf</a:t>
            </a:r>
            <a:r>
              <a:rPr lang="en-US" baseline="0" dirty="0" smtClean="0"/>
              <a:t>, 21 journal titles</a:t>
            </a:r>
          </a:p>
          <a:p>
            <a:r>
              <a:rPr lang="en-US" baseline="0" dirty="0" smtClean="0"/>
              <a:t>NSPE: New York City, addressing professional concerns if licensed Professional Engineers in all disciplines; professional issues (licensing, ethics, employment, legislative and regulatory issues, education)</a:t>
            </a:r>
          </a:p>
        </p:txBody>
      </p:sp>
      <p:sp>
        <p:nvSpPr>
          <p:cNvPr id="4" name="Slide Number Placeholder 3"/>
          <p:cNvSpPr>
            <a:spLocks noGrp="1"/>
          </p:cNvSpPr>
          <p:nvPr>
            <p:ph type="sldNum" sz="quarter" idx="10"/>
          </p:nvPr>
        </p:nvSpPr>
        <p:spPr/>
        <p:txBody>
          <a:bodyPr/>
          <a:lstStyle/>
          <a:p>
            <a:fld id="{9B123BAF-CD07-48A4-8D77-EDDE6EA28EED}" type="slidenum">
              <a:rPr lang="en-US" smtClean="0"/>
              <a:t>7</a:t>
            </a:fld>
            <a:endParaRPr lang="en-US"/>
          </a:p>
        </p:txBody>
      </p:sp>
    </p:spTree>
    <p:extLst>
      <p:ext uri="{BB962C8B-B14F-4D97-AF65-F5344CB8AC3E}">
        <p14:creationId xmlns:p14="http://schemas.microsoft.com/office/powerpoint/2010/main" val="3204686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a:t>
            </a:r>
            <a:r>
              <a:rPr lang="en-US" baseline="0" dirty="0" smtClean="0"/>
              <a:t> artificial life moving any closer?</a:t>
            </a:r>
          </a:p>
          <a:p>
            <a:r>
              <a:rPr lang="en-US" baseline="0" dirty="0" smtClean="0"/>
              <a:t>Seminal work</a:t>
            </a:r>
          </a:p>
          <a:p>
            <a:r>
              <a:rPr lang="en-US" baseline="0" dirty="0" smtClean="0"/>
              <a:t>Robots exist among us</a:t>
            </a:r>
          </a:p>
        </p:txBody>
      </p:sp>
      <p:sp>
        <p:nvSpPr>
          <p:cNvPr id="4" name="Slide Number Placeholder 3"/>
          <p:cNvSpPr>
            <a:spLocks noGrp="1"/>
          </p:cNvSpPr>
          <p:nvPr>
            <p:ph type="sldNum" sz="quarter" idx="10"/>
          </p:nvPr>
        </p:nvSpPr>
        <p:spPr/>
        <p:txBody>
          <a:bodyPr/>
          <a:lstStyle/>
          <a:p>
            <a:fld id="{9B123BAF-CD07-48A4-8D77-EDDE6EA28EED}" type="slidenum">
              <a:rPr lang="en-US" smtClean="0"/>
              <a:t>8</a:t>
            </a:fld>
            <a:endParaRPr lang="en-US"/>
          </a:p>
        </p:txBody>
      </p:sp>
    </p:spTree>
    <p:extLst>
      <p:ext uri="{BB962C8B-B14F-4D97-AF65-F5344CB8AC3E}">
        <p14:creationId xmlns:p14="http://schemas.microsoft.com/office/powerpoint/2010/main" val="1178278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Cited 60 times</a:t>
            </a:r>
          </a:p>
          <a:p>
            <a:r>
              <a:rPr lang="en-US" dirty="0" smtClean="0"/>
              <a:t>Seminal work</a:t>
            </a:r>
          </a:p>
          <a:p>
            <a:r>
              <a:rPr lang="en-US" dirty="0" smtClean="0"/>
              <a:t>Locomotion</a:t>
            </a:r>
            <a:r>
              <a:rPr lang="en-US" baseline="0" dirty="0" smtClean="0"/>
              <a:t> </a:t>
            </a:r>
            <a:r>
              <a:rPr lang="en-US" baseline="0" dirty="0" smtClean="0">
                <a:sym typeface="Wingdings" panose="05000000000000000000" pitchFamily="2" charset="2"/>
              </a:rPr>
              <a:t> robots movement</a:t>
            </a:r>
            <a:endParaRPr lang="en-US" dirty="0"/>
          </a:p>
        </p:txBody>
      </p:sp>
      <p:sp>
        <p:nvSpPr>
          <p:cNvPr id="4" name="Slide Number Placeholder 3"/>
          <p:cNvSpPr>
            <a:spLocks noGrp="1"/>
          </p:cNvSpPr>
          <p:nvPr>
            <p:ph type="sldNum" sz="quarter" idx="10"/>
          </p:nvPr>
        </p:nvSpPr>
        <p:spPr/>
        <p:txBody>
          <a:bodyPr/>
          <a:lstStyle/>
          <a:p>
            <a:fld id="{9B123BAF-CD07-48A4-8D77-EDDE6EA28EED}" type="slidenum">
              <a:rPr lang="en-US" smtClean="0"/>
              <a:t>9</a:t>
            </a:fld>
            <a:endParaRPr lang="en-US"/>
          </a:p>
        </p:txBody>
      </p:sp>
    </p:spTree>
    <p:extLst>
      <p:ext uri="{BB962C8B-B14F-4D97-AF65-F5344CB8AC3E}">
        <p14:creationId xmlns:p14="http://schemas.microsoft.com/office/powerpoint/2010/main" val="2586079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church of robotics</a:t>
            </a:r>
          </a:p>
          <a:p>
            <a:r>
              <a:rPr lang="en-US" baseline="0" dirty="0" smtClean="0"/>
              <a:t>500 times cited</a:t>
            </a:r>
          </a:p>
          <a:p>
            <a:r>
              <a:rPr lang="en-US" baseline="0" dirty="0" smtClean="0"/>
              <a:t>Development of robotics</a:t>
            </a:r>
            <a:endParaRPr lang="en-US" dirty="0"/>
          </a:p>
        </p:txBody>
      </p:sp>
      <p:sp>
        <p:nvSpPr>
          <p:cNvPr id="4" name="Slide Number Placeholder 3"/>
          <p:cNvSpPr>
            <a:spLocks noGrp="1"/>
          </p:cNvSpPr>
          <p:nvPr>
            <p:ph type="sldNum" sz="quarter" idx="10"/>
          </p:nvPr>
        </p:nvSpPr>
        <p:spPr/>
        <p:txBody>
          <a:bodyPr/>
          <a:lstStyle/>
          <a:p>
            <a:fld id="{9B123BAF-CD07-48A4-8D77-EDDE6EA28EED}" type="slidenum">
              <a:rPr lang="en-US" smtClean="0"/>
              <a:t>10</a:t>
            </a:fld>
            <a:endParaRPr lang="en-US"/>
          </a:p>
        </p:txBody>
      </p:sp>
    </p:spTree>
    <p:extLst>
      <p:ext uri="{BB962C8B-B14F-4D97-AF65-F5344CB8AC3E}">
        <p14:creationId xmlns:p14="http://schemas.microsoft.com/office/powerpoint/2010/main" val="3173647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Greg</a:t>
            </a:r>
            <a:r>
              <a:rPr lang="en-US" baseline="0" dirty="0" smtClean="0"/>
              <a:t> bear: discussing about robots are existing among us, moving closer to our lives</a:t>
            </a:r>
            <a:endParaRPr lang="en-US" dirty="0"/>
          </a:p>
        </p:txBody>
      </p:sp>
      <p:sp>
        <p:nvSpPr>
          <p:cNvPr id="4" name="Slide Number Placeholder 3"/>
          <p:cNvSpPr>
            <a:spLocks noGrp="1"/>
          </p:cNvSpPr>
          <p:nvPr>
            <p:ph type="sldNum" sz="quarter" idx="10"/>
          </p:nvPr>
        </p:nvSpPr>
        <p:spPr/>
        <p:txBody>
          <a:bodyPr/>
          <a:lstStyle/>
          <a:p>
            <a:fld id="{9B123BAF-CD07-48A4-8D77-EDDE6EA28EED}" type="slidenum">
              <a:rPr lang="en-US" smtClean="0"/>
              <a:t>11</a:t>
            </a:fld>
            <a:endParaRPr lang="en-US"/>
          </a:p>
        </p:txBody>
      </p:sp>
    </p:spTree>
    <p:extLst>
      <p:ext uri="{BB962C8B-B14F-4D97-AF65-F5344CB8AC3E}">
        <p14:creationId xmlns:p14="http://schemas.microsoft.com/office/powerpoint/2010/main" val="4071429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dirty="0" smtClean="0">
                <a:sym typeface="Wingdings" panose="05000000000000000000" pitchFamily="2" charset="2"/>
              </a:rPr>
              <a:t> Robots moving up</a:t>
            </a:r>
            <a:r>
              <a:rPr lang="en-US" baseline="0" dirty="0" smtClean="0">
                <a:sym typeface="Wingdings" panose="05000000000000000000" pitchFamily="2" charset="2"/>
              </a:rPr>
              <a:t> and down (locomotion)</a:t>
            </a:r>
          </a:p>
          <a:p>
            <a:r>
              <a:rPr lang="en-US" baseline="0" dirty="0" smtClean="0">
                <a:sym typeface="Wingdings" panose="05000000000000000000" pitchFamily="2" charset="2"/>
              </a:rPr>
              <a:t>B  Robots can be controlled as a human, robots are useful as the second body parts for certain people (with disabilities)</a:t>
            </a:r>
          </a:p>
          <a:p>
            <a:r>
              <a:rPr lang="en-US" baseline="0" dirty="0" smtClean="0">
                <a:sym typeface="Wingdings" panose="05000000000000000000" pitchFamily="2" charset="2"/>
              </a:rPr>
              <a:t>C  Robots can do things like human such as recognizing face using hands</a:t>
            </a:r>
            <a:endParaRPr lang="en-US" dirty="0"/>
          </a:p>
        </p:txBody>
      </p:sp>
      <p:sp>
        <p:nvSpPr>
          <p:cNvPr id="4" name="Slide Number Placeholder 3"/>
          <p:cNvSpPr>
            <a:spLocks noGrp="1"/>
          </p:cNvSpPr>
          <p:nvPr>
            <p:ph type="sldNum" sz="quarter" idx="10"/>
          </p:nvPr>
        </p:nvSpPr>
        <p:spPr/>
        <p:txBody>
          <a:bodyPr/>
          <a:lstStyle/>
          <a:p>
            <a:fld id="{9B123BAF-CD07-48A4-8D77-EDDE6EA28EED}" type="slidenum">
              <a:rPr lang="en-US" smtClean="0"/>
              <a:t>12</a:t>
            </a:fld>
            <a:endParaRPr lang="en-US"/>
          </a:p>
        </p:txBody>
      </p:sp>
    </p:spTree>
    <p:extLst>
      <p:ext uri="{BB962C8B-B14F-4D97-AF65-F5344CB8AC3E}">
        <p14:creationId xmlns:p14="http://schemas.microsoft.com/office/powerpoint/2010/main" val="3946005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dirty="0" smtClean="0">
                <a:sym typeface="Wingdings" panose="05000000000000000000" pitchFamily="2" charset="2"/>
              </a:rPr>
              <a:t> discussing about the</a:t>
            </a:r>
            <a:r>
              <a:rPr lang="en-US" baseline="0" dirty="0" smtClean="0">
                <a:sym typeface="Wingdings" panose="05000000000000000000" pitchFamily="2" charset="2"/>
              </a:rPr>
              <a:t> creation of hand of humanoid robots existing among us, development of it, effects toward the future.</a:t>
            </a:r>
          </a:p>
          <a:p>
            <a:r>
              <a:rPr lang="en-US" baseline="0" dirty="0" smtClean="0">
                <a:sym typeface="Wingdings" panose="05000000000000000000" pitchFamily="2" charset="2"/>
              </a:rPr>
              <a:t>B artificial chest is moving closer to be existed.</a:t>
            </a:r>
            <a:endParaRPr lang="en-US" dirty="0"/>
          </a:p>
        </p:txBody>
      </p:sp>
      <p:sp>
        <p:nvSpPr>
          <p:cNvPr id="4" name="Slide Number Placeholder 3"/>
          <p:cNvSpPr>
            <a:spLocks noGrp="1"/>
          </p:cNvSpPr>
          <p:nvPr>
            <p:ph type="sldNum" sz="quarter" idx="10"/>
          </p:nvPr>
        </p:nvSpPr>
        <p:spPr/>
        <p:txBody>
          <a:bodyPr/>
          <a:lstStyle/>
          <a:p>
            <a:fld id="{9B123BAF-CD07-48A4-8D77-EDDE6EA28EED}" type="slidenum">
              <a:rPr lang="en-US" smtClean="0"/>
              <a:t>13</a:t>
            </a:fld>
            <a:endParaRPr lang="en-US"/>
          </a:p>
        </p:txBody>
      </p:sp>
    </p:spTree>
    <p:extLst>
      <p:ext uri="{BB962C8B-B14F-4D97-AF65-F5344CB8AC3E}">
        <p14:creationId xmlns:p14="http://schemas.microsoft.com/office/powerpoint/2010/main" val="215773800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0DF8C0-BB05-4517-9437-5D2CB4658595}" type="datetimeFigureOut">
              <a:rPr lang="en-US" smtClean="0"/>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8ECF528D-AC8D-4A8F-B957-0A5088C31EF4}" type="slidenum">
              <a:rPr lang="en-US" smtClean="0"/>
              <a:t>‹#›</a:t>
            </a:fld>
            <a:endParaRPr lang="en-US"/>
          </a:p>
        </p:txBody>
      </p:sp>
    </p:spTree>
    <p:extLst>
      <p:ext uri="{BB962C8B-B14F-4D97-AF65-F5344CB8AC3E}">
        <p14:creationId xmlns:p14="http://schemas.microsoft.com/office/powerpoint/2010/main" val="3380417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0DF8C0-BB05-4517-9437-5D2CB4658595}" type="datetimeFigureOut">
              <a:rPr lang="en-US" smtClean="0"/>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F528D-AC8D-4A8F-B957-0A5088C31EF4}" type="slidenum">
              <a:rPr lang="en-US" smtClean="0"/>
              <a:t>‹#›</a:t>
            </a:fld>
            <a:endParaRPr lang="en-US"/>
          </a:p>
        </p:txBody>
      </p:sp>
    </p:spTree>
    <p:extLst>
      <p:ext uri="{BB962C8B-B14F-4D97-AF65-F5344CB8AC3E}">
        <p14:creationId xmlns:p14="http://schemas.microsoft.com/office/powerpoint/2010/main" val="2886080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0DF8C0-BB05-4517-9437-5D2CB4658595}" type="datetimeFigureOut">
              <a:rPr lang="en-US" smtClean="0"/>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F528D-AC8D-4A8F-B957-0A5088C31EF4}" type="slidenum">
              <a:rPr lang="en-US" smtClean="0"/>
              <a:t>‹#›</a:t>
            </a:fld>
            <a:endParaRPr lang="en-US"/>
          </a:p>
        </p:txBody>
      </p:sp>
    </p:spTree>
    <p:extLst>
      <p:ext uri="{BB962C8B-B14F-4D97-AF65-F5344CB8AC3E}">
        <p14:creationId xmlns:p14="http://schemas.microsoft.com/office/powerpoint/2010/main" val="50472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0DF8C0-BB05-4517-9437-5D2CB4658595}" type="datetimeFigureOut">
              <a:rPr lang="en-US" smtClean="0"/>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F528D-AC8D-4A8F-B957-0A5088C31EF4}" type="slidenum">
              <a:rPr lang="en-US" smtClean="0"/>
              <a:t>‹#›</a:t>
            </a:fld>
            <a:endParaRPr lang="en-US"/>
          </a:p>
        </p:txBody>
      </p:sp>
    </p:spTree>
    <p:extLst>
      <p:ext uri="{BB962C8B-B14F-4D97-AF65-F5344CB8AC3E}">
        <p14:creationId xmlns:p14="http://schemas.microsoft.com/office/powerpoint/2010/main" val="2426064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E10DF8C0-BB05-4517-9437-5D2CB4658595}" type="datetimeFigureOut">
              <a:rPr lang="en-US" smtClean="0"/>
              <a:t>11/20/2014</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8ECF528D-AC8D-4A8F-B957-0A5088C31EF4}" type="slidenum">
              <a:rPr lang="en-US" smtClean="0"/>
              <a:t>‹#›</a:t>
            </a:fld>
            <a:endParaRPr lang="en-US"/>
          </a:p>
        </p:txBody>
      </p:sp>
    </p:spTree>
    <p:extLst>
      <p:ext uri="{BB962C8B-B14F-4D97-AF65-F5344CB8AC3E}">
        <p14:creationId xmlns:p14="http://schemas.microsoft.com/office/powerpoint/2010/main" val="3135634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0DF8C0-BB05-4517-9437-5D2CB4658595}" type="datetimeFigureOut">
              <a:rPr lang="en-US" smtClean="0"/>
              <a:t>11/20/2014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CF528D-AC8D-4A8F-B957-0A5088C31EF4}" type="slidenum">
              <a:rPr lang="en-US" smtClean="0"/>
              <a:t>‹#›</a:t>
            </a:fld>
            <a:endParaRPr lang="en-US"/>
          </a:p>
        </p:txBody>
      </p:sp>
    </p:spTree>
    <p:extLst>
      <p:ext uri="{BB962C8B-B14F-4D97-AF65-F5344CB8AC3E}">
        <p14:creationId xmlns:p14="http://schemas.microsoft.com/office/powerpoint/2010/main" val="259561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0DF8C0-BB05-4517-9437-5D2CB4658595}" type="datetimeFigureOut">
              <a:rPr lang="en-US" smtClean="0"/>
              <a:t>11/20/2014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CF528D-AC8D-4A8F-B957-0A5088C31EF4}" type="slidenum">
              <a:rPr lang="en-US" smtClean="0"/>
              <a:t>‹#›</a:t>
            </a:fld>
            <a:endParaRPr lang="en-US"/>
          </a:p>
        </p:txBody>
      </p:sp>
    </p:spTree>
    <p:extLst>
      <p:ext uri="{BB962C8B-B14F-4D97-AF65-F5344CB8AC3E}">
        <p14:creationId xmlns:p14="http://schemas.microsoft.com/office/powerpoint/2010/main" val="3122435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DF8C0-BB05-4517-9437-5D2CB4658595}" type="datetimeFigureOut">
              <a:rPr lang="en-US" smtClean="0"/>
              <a:t>11/20/2014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CF528D-AC8D-4A8F-B957-0A5088C31EF4}" type="slidenum">
              <a:rPr lang="en-US" smtClean="0"/>
              <a:t>‹#›</a:t>
            </a:fld>
            <a:endParaRPr lang="en-US"/>
          </a:p>
        </p:txBody>
      </p:sp>
    </p:spTree>
    <p:extLst>
      <p:ext uri="{BB962C8B-B14F-4D97-AF65-F5344CB8AC3E}">
        <p14:creationId xmlns:p14="http://schemas.microsoft.com/office/powerpoint/2010/main" val="324222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0DF8C0-BB05-4517-9437-5D2CB4658595}" type="datetimeFigureOut">
              <a:rPr lang="en-US" smtClean="0"/>
              <a:t>11/20/2014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CF528D-AC8D-4A8F-B957-0A5088C31EF4}" type="slidenum">
              <a:rPr lang="en-US" smtClean="0"/>
              <a:t>‹#›</a:t>
            </a:fld>
            <a:endParaRPr lang="en-US"/>
          </a:p>
        </p:txBody>
      </p:sp>
    </p:spTree>
    <p:extLst>
      <p:ext uri="{BB962C8B-B14F-4D97-AF65-F5344CB8AC3E}">
        <p14:creationId xmlns:p14="http://schemas.microsoft.com/office/powerpoint/2010/main" val="3498458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0DF8C0-BB05-4517-9437-5D2CB4658595}" type="datetimeFigureOut">
              <a:rPr lang="en-US" smtClean="0"/>
              <a:t>11/20/2014</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ECF528D-AC8D-4A8F-B957-0A5088C31EF4}" type="slidenum">
              <a:rPr lang="en-US" smtClean="0"/>
              <a:t>‹#›</a:t>
            </a:fld>
            <a:endParaRPr lang="en-US"/>
          </a:p>
        </p:txBody>
      </p:sp>
    </p:spTree>
    <p:extLst>
      <p:ext uri="{BB962C8B-B14F-4D97-AF65-F5344CB8AC3E}">
        <p14:creationId xmlns:p14="http://schemas.microsoft.com/office/powerpoint/2010/main" val="4171724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0DF8C0-BB05-4517-9437-5D2CB4658595}" type="datetimeFigureOut">
              <a:rPr lang="en-US" smtClean="0"/>
              <a:t>11/20/2014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ECF528D-AC8D-4A8F-B957-0A5088C31EF4}" type="slidenum">
              <a:rPr lang="en-US" smtClean="0"/>
              <a:t>‹#›</a:t>
            </a:fld>
            <a:endParaRPr lang="en-US"/>
          </a:p>
        </p:txBody>
      </p:sp>
    </p:spTree>
    <p:extLst>
      <p:ext uri="{BB962C8B-B14F-4D97-AF65-F5344CB8AC3E}">
        <p14:creationId xmlns:p14="http://schemas.microsoft.com/office/powerpoint/2010/main" val="187400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E10DF8C0-BB05-4517-9437-5D2CB4658595}" type="datetimeFigureOut">
              <a:rPr lang="en-US" smtClean="0"/>
              <a:t>11/20/2014</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8ECF528D-AC8D-4A8F-B957-0A5088C31EF4}" type="slidenum">
              <a:rPr lang="en-US" smtClean="0"/>
              <a:t>‹#›</a:t>
            </a:fld>
            <a:endParaRPr lang="en-US"/>
          </a:p>
        </p:txBody>
      </p:sp>
    </p:spTree>
    <p:extLst>
      <p:ext uri="{BB962C8B-B14F-4D97-AF65-F5344CB8AC3E}">
        <p14:creationId xmlns:p14="http://schemas.microsoft.com/office/powerpoint/2010/main" val="39015376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nytimes.com/2010/08/09/opinion/09lanier.html?pagewanted=al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gif"/><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nature.com/nature/journal/v450/n7170/full/450612a.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800" dirty="0" smtClean="0"/>
              <a:t>Disciplinary </a:t>
            </a:r>
            <a:r>
              <a:rPr lang="en-US" sz="8800" dirty="0" smtClean="0"/>
              <a:t>Research network </a:t>
            </a:r>
            <a:r>
              <a:rPr lang="en-US" sz="8800" dirty="0" smtClean="0"/>
              <a:t>presentation</a:t>
            </a:r>
            <a:endParaRPr lang="en-US" sz="8800" dirty="0"/>
          </a:p>
        </p:txBody>
      </p:sp>
      <p:sp>
        <p:nvSpPr>
          <p:cNvPr id="3" name="Subtitle 2"/>
          <p:cNvSpPr>
            <a:spLocks noGrp="1"/>
          </p:cNvSpPr>
          <p:nvPr>
            <p:ph type="subTitle" idx="1"/>
          </p:nvPr>
        </p:nvSpPr>
        <p:spPr/>
        <p:txBody>
          <a:bodyPr/>
          <a:lstStyle/>
          <a:p>
            <a:r>
              <a:rPr lang="en-US" dirty="0" smtClean="0"/>
              <a:t>By: Alfredo Any</a:t>
            </a:r>
          </a:p>
          <a:p>
            <a:r>
              <a:rPr lang="en-US" dirty="0" smtClean="0"/>
              <a:t>ELECTRICAL ENGINEERING: Control and Robotics</a:t>
            </a:r>
            <a:endParaRPr lang="en-US" dirty="0"/>
          </a:p>
        </p:txBody>
      </p:sp>
    </p:spTree>
    <p:extLst>
      <p:ext uri="{BB962C8B-B14F-4D97-AF65-F5344CB8AC3E}">
        <p14:creationId xmlns:p14="http://schemas.microsoft.com/office/powerpoint/2010/main" val="389409515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Preeminent scholars/Seminal works</a:t>
            </a:r>
            <a:endParaRPr lang="en-US" dirty="0"/>
          </a:p>
        </p:txBody>
      </p:sp>
      <p:sp>
        <p:nvSpPr>
          <p:cNvPr id="3" name="Content Placeholder 2"/>
          <p:cNvSpPr>
            <a:spLocks noGrp="1"/>
          </p:cNvSpPr>
          <p:nvPr>
            <p:ph idx="1"/>
          </p:nvPr>
        </p:nvSpPr>
        <p:spPr>
          <a:xfrm>
            <a:off x="4902607" y="2350808"/>
            <a:ext cx="2392880" cy="696743"/>
          </a:xfrm>
        </p:spPr>
        <p:txBody>
          <a:bodyPr>
            <a:normAutofit/>
          </a:bodyPr>
          <a:lstStyle/>
          <a:p>
            <a:r>
              <a:rPr lang="en-US" sz="2800" dirty="0" smtClean="0"/>
              <a:t>Jaron Lanier</a:t>
            </a:r>
          </a:p>
        </p:txBody>
      </p:sp>
      <p:pic>
        <p:nvPicPr>
          <p:cNvPr id="4098" name="Picture 2" descr="http://edge.org/sites/default/files/conversation/leadimage/bk_137_lanier640.jpg"/>
          <p:cNvPicPr>
            <a:picLocks noChangeAspect="1" noChangeArrowheads="1"/>
          </p:cNvPicPr>
          <p:nvPr/>
        </p:nvPicPr>
        <p:blipFill rotWithShape="1">
          <a:blip r:embed="rId3">
            <a:extLst>
              <a:ext uri="{28A0092B-C50C-407E-A947-70E740481C1C}">
                <a14:useLocalDpi xmlns:a14="http://schemas.microsoft.com/office/drawing/2010/main" val="0"/>
              </a:ext>
            </a:extLst>
          </a:blip>
          <a:srcRect l="15533" r="10020"/>
          <a:stretch/>
        </p:blipFill>
        <p:spPr bwMode="auto">
          <a:xfrm>
            <a:off x="4307722" y="2936826"/>
            <a:ext cx="3582649" cy="28568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75055" y="2936826"/>
            <a:ext cx="2753193" cy="2862322"/>
          </a:xfrm>
          <a:prstGeom prst="rect">
            <a:avLst/>
          </a:prstGeom>
        </p:spPr>
        <p:txBody>
          <a:bodyPr wrap="square">
            <a:spAutoFit/>
          </a:bodyPr>
          <a:lstStyle/>
          <a:p>
            <a:pPr lvl="0"/>
            <a:r>
              <a:rPr lang="en-US" dirty="0"/>
              <a:t>J. Lanier. (2010, Aug.). “The first church of robotics (artificial intelligence).” </a:t>
            </a:r>
            <a:r>
              <a:rPr lang="en-US" i="1" dirty="0"/>
              <a:t>The New York Times. </a:t>
            </a:r>
            <a:r>
              <a:rPr lang="en-US" dirty="0"/>
              <a:t>[On-line]. Available: </a:t>
            </a:r>
            <a:r>
              <a:rPr lang="en-US" u="sng" dirty="0">
                <a:hlinkClick r:id="rId4"/>
              </a:rPr>
              <a:t>http://www.nytimes.com/2010/08/09/opinion/09lanier.html?pagewanted=all</a:t>
            </a:r>
            <a:r>
              <a:rPr lang="en-US" dirty="0"/>
              <a:t> [Oct. 20, 2014].</a:t>
            </a:r>
          </a:p>
        </p:txBody>
      </p:sp>
      <p:sp>
        <p:nvSpPr>
          <p:cNvPr id="9" name="Folded Corner 8"/>
          <p:cNvSpPr/>
          <p:nvPr/>
        </p:nvSpPr>
        <p:spPr>
          <a:xfrm>
            <a:off x="1472223" y="2590651"/>
            <a:ext cx="1948721" cy="1276812"/>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IEEE Virtual Reality Career Award in 2009</a:t>
            </a:r>
            <a:endParaRPr lang="en-US" dirty="0"/>
          </a:p>
        </p:txBody>
      </p:sp>
      <p:sp>
        <p:nvSpPr>
          <p:cNvPr id="11" name="Folded Corner 10"/>
          <p:cNvSpPr/>
          <p:nvPr/>
        </p:nvSpPr>
        <p:spPr>
          <a:xfrm>
            <a:off x="1472223" y="4182107"/>
            <a:ext cx="1948721" cy="1276812"/>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Worked in Atari</a:t>
            </a:r>
            <a:endParaRPr lang="en-US" dirty="0"/>
          </a:p>
        </p:txBody>
      </p:sp>
    </p:spTree>
    <p:extLst>
      <p:ext uri="{BB962C8B-B14F-4D97-AF65-F5344CB8AC3E}">
        <p14:creationId xmlns:p14="http://schemas.microsoft.com/office/powerpoint/2010/main" val="254890304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a:t>
            </a:r>
            <a:endParaRPr lang="en-US" dirty="0"/>
          </a:p>
        </p:txBody>
      </p:sp>
      <p:sp>
        <p:nvSpPr>
          <p:cNvPr id="3" name="Content Placeholder 2"/>
          <p:cNvSpPr>
            <a:spLocks noGrp="1"/>
          </p:cNvSpPr>
          <p:nvPr>
            <p:ph idx="1"/>
          </p:nvPr>
        </p:nvSpPr>
        <p:spPr>
          <a:xfrm>
            <a:off x="629587" y="2121408"/>
            <a:ext cx="10867869" cy="4609176"/>
          </a:xfrm>
        </p:spPr>
        <p:txBody>
          <a:bodyPr>
            <a:normAutofit/>
          </a:bodyPr>
          <a:lstStyle/>
          <a:p>
            <a:pPr marL="457200" indent="-457200">
              <a:buFont typeface="+mj-lt"/>
              <a:buAutoNum type="alphaUcPeriod"/>
            </a:pPr>
            <a:r>
              <a:rPr lang="en-US" dirty="0" smtClean="0"/>
              <a:t>E</a:t>
            </a:r>
            <a:r>
              <a:rPr lang="en-US" dirty="0"/>
              <a:t>. </a:t>
            </a:r>
            <a:r>
              <a:rPr lang="en-US" dirty="0" err="1"/>
              <a:t>Gracia</a:t>
            </a:r>
            <a:r>
              <a:rPr lang="en-US" dirty="0"/>
              <a:t>, M. A. Jimenez, P. B. de Santos, and M. Armada. “The evolution of robotics research.” </a:t>
            </a:r>
            <a:r>
              <a:rPr lang="en-US" i="1" dirty="0"/>
              <a:t>IEEE Robotics &amp; Automation Magazine, 1070-9932, </a:t>
            </a:r>
            <a:r>
              <a:rPr lang="en-US" dirty="0"/>
              <a:t>pp. 90-103, 2007</a:t>
            </a:r>
            <a:r>
              <a:rPr lang="en-US" dirty="0" smtClean="0"/>
              <a:t>.</a:t>
            </a:r>
            <a:endParaRPr lang="en-US" dirty="0"/>
          </a:p>
        </p:txBody>
      </p:sp>
      <p:sp>
        <p:nvSpPr>
          <p:cNvPr id="6" name="Horizontal Scroll 5"/>
          <p:cNvSpPr/>
          <p:nvPr/>
        </p:nvSpPr>
        <p:spPr>
          <a:xfrm>
            <a:off x="6153150" y="682657"/>
            <a:ext cx="2628900" cy="121329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History of Robotics</a:t>
            </a:r>
            <a:endParaRPr lang="en-US" dirty="0"/>
          </a:p>
        </p:txBody>
      </p:sp>
      <p:sp>
        <p:nvSpPr>
          <p:cNvPr id="8" name="Line Callout 3 (Accent Bar) 7"/>
          <p:cNvSpPr/>
          <p:nvPr/>
        </p:nvSpPr>
        <p:spPr>
          <a:xfrm>
            <a:off x="2143593" y="4156519"/>
            <a:ext cx="2199805" cy="1404832"/>
          </a:xfrm>
          <a:prstGeom prst="accentCallout3">
            <a:avLst>
              <a:gd name="adj1" fmla="val 18750"/>
              <a:gd name="adj2" fmla="val -8333"/>
              <a:gd name="adj3" fmla="val 18750"/>
              <a:gd name="adj4" fmla="val -16667"/>
              <a:gd name="adj5" fmla="val -53654"/>
              <a:gd name="adj6" fmla="val -16667"/>
              <a:gd name="adj7" fmla="val -95111"/>
              <a:gd name="adj8" fmla="val 516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Major Organization:</a:t>
            </a:r>
          </a:p>
          <a:p>
            <a:pPr algn="ctr"/>
            <a:r>
              <a:rPr lang="en-US" dirty="0" smtClean="0"/>
              <a:t> </a:t>
            </a:r>
          </a:p>
          <a:p>
            <a:pPr algn="ctr"/>
            <a:r>
              <a:rPr lang="en-US" sz="2400" dirty="0" smtClean="0"/>
              <a:t>IEEE</a:t>
            </a:r>
            <a:endParaRPr lang="en-US" sz="2400" dirty="0"/>
          </a:p>
        </p:txBody>
      </p:sp>
      <p:sp>
        <p:nvSpPr>
          <p:cNvPr id="9" name="Line Callout 3 (Accent Bar) 8"/>
          <p:cNvSpPr/>
          <p:nvPr/>
        </p:nvSpPr>
        <p:spPr>
          <a:xfrm>
            <a:off x="7467600" y="4156519"/>
            <a:ext cx="2199805" cy="1404832"/>
          </a:xfrm>
          <a:prstGeom prst="accentCallout3">
            <a:avLst>
              <a:gd name="adj1" fmla="val 15549"/>
              <a:gd name="adj2" fmla="val 107510"/>
              <a:gd name="adj3" fmla="val 15549"/>
              <a:gd name="adj4" fmla="val 114168"/>
              <a:gd name="adj5" fmla="val -57922"/>
              <a:gd name="adj6" fmla="val 114168"/>
              <a:gd name="adj7" fmla="val -95111"/>
              <a:gd name="adj8" fmla="val 516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Preeminent scholar: </a:t>
            </a:r>
          </a:p>
          <a:p>
            <a:pPr algn="ctr"/>
            <a:endParaRPr lang="en-US" dirty="0"/>
          </a:p>
          <a:p>
            <a:pPr algn="ctr"/>
            <a:r>
              <a:rPr lang="en-US" sz="2400" dirty="0" smtClean="0"/>
              <a:t>Greg Bear</a:t>
            </a:r>
            <a:endParaRPr lang="en-US" sz="2400" dirty="0"/>
          </a:p>
        </p:txBody>
      </p:sp>
    </p:spTree>
    <p:extLst>
      <p:ext uri="{BB962C8B-B14F-4D97-AF65-F5344CB8AC3E}">
        <p14:creationId xmlns:p14="http://schemas.microsoft.com/office/powerpoint/2010/main" val="35963739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connection</a:t>
            </a:r>
          </a:p>
        </p:txBody>
      </p:sp>
      <p:sp>
        <p:nvSpPr>
          <p:cNvPr id="3" name="Content Placeholder 2"/>
          <p:cNvSpPr>
            <a:spLocks noGrp="1"/>
          </p:cNvSpPr>
          <p:nvPr>
            <p:ph idx="1"/>
          </p:nvPr>
        </p:nvSpPr>
        <p:spPr/>
        <p:txBody>
          <a:bodyPr/>
          <a:lstStyle/>
          <a:p>
            <a:pPr marL="457200" lvl="0" indent="-457200">
              <a:buFont typeface="+mj-lt"/>
              <a:buAutoNum type="alphaUcPeriod"/>
            </a:pPr>
            <a:r>
              <a:rPr lang="en-US" sz="1800" dirty="0"/>
              <a:t>X. Zhang and H. Zheng. “Walking up and down hill with a biologically-inspired postural reflex in a </a:t>
            </a:r>
            <a:r>
              <a:rPr lang="en-US" sz="1800" dirty="0" err="1"/>
              <a:t>quadrupedal</a:t>
            </a:r>
            <a:r>
              <a:rPr lang="en-US" sz="1800" dirty="0"/>
              <a:t> robot.” </a:t>
            </a:r>
            <a:r>
              <a:rPr lang="en-US" sz="1800" i="1" dirty="0" err="1"/>
              <a:t>Auton</a:t>
            </a:r>
            <a:r>
              <a:rPr lang="en-US" sz="1800" i="1" dirty="0"/>
              <a:t> Robot, </a:t>
            </a:r>
            <a:r>
              <a:rPr lang="en-US" sz="1800" dirty="0"/>
              <a:t>vol. 25, pp. 15-24, 2008</a:t>
            </a:r>
            <a:r>
              <a:rPr lang="en-US" sz="1800" dirty="0" smtClean="0"/>
              <a:t>.</a:t>
            </a:r>
          </a:p>
          <a:p>
            <a:pPr marL="457200" lvl="0" indent="-457200">
              <a:buFont typeface="+mj-lt"/>
              <a:buAutoNum type="alphaUcPeriod"/>
            </a:pPr>
            <a:endParaRPr lang="en-US" sz="1800" dirty="0"/>
          </a:p>
          <a:p>
            <a:pPr marL="457200" lvl="0" indent="-457200">
              <a:buFont typeface="+mj-lt"/>
              <a:buAutoNum type="alphaUcPeriod"/>
            </a:pPr>
            <a:endParaRPr lang="en-US" sz="1800" dirty="0"/>
          </a:p>
          <a:p>
            <a:pPr marL="457200" indent="-457200">
              <a:buFont typeface="+mj-lt"/>
              <a:buAutoNum type="alphaUcPeriod"/>
            </a:pPr>
            <a:r>
              <a:rPr lang="en-US" sz="1800" dirty="0"/>
              <a:t>M. </a:t>
            </a:r>
            <a:r>
              <a:rPr lang="en-US" sz="1800" dirty="0" err="1"/>
              <a:t>Kawato</a:t>
            </a:r>
            <a:r>
              <a:rPr lang="en-US" sz="1800" dirty="0"/>
              <a:t>. “Brain controlled robots.” </a:t>
            </a:r>
            <a:r>
              <a:rPr lang="en-US" sz="1800" i="1" dirty="0"/>
              <a:t>HFSP Journal</a:t>
            </a:r>
            <a:r>
              <a:rPr lang="en-US" sz="1800" dirty="0"/>
              <a:t>, vol.2, pp. 136-142, June 2008. </a:t>
            </a:r>
            <a:endParaRPr lang="en-US" sz="1800" dirty="0" smtClean="0"/>
          </a:p>
          <a:p>
            <a:pPr marL="457200" indent="-457200">
              <a:buFont typeface="+mj-lt"/>
              <a:buAutoNum type="alphaUcPeriod"/>
            </a:pPr>
            <a:endParaRPr lang="en-US" sz="1800" b="1" i="1" dirty="0"/>
          </a:p>
          <a:p>
            <a:pPr marL="457200" indent="-457200">
              <a:buFont typeface="+mj-lt"/>
              <a:buAutoNum type="alphaUcPeriod"/>
            </a:pPr>
            <a:endParaRPr lang="en-US" sz="1800" b="1" i="1" dirty="0"/>
          </a:p>
          <a:p>
            <a:pPr marL="457200" indent="-457200">
              <a:buFont typeface="+mj-lt"/>
              <a:buAutoNum type="alphaUcPeriod"/>
            </a:pPr>
            <a:r>
              <a:rPr lang="en-US" sz="1800" dirty="0"/>
              <a:t>N. </a:t>
            </a:r>
            <a:r>
              <a:rPr lang="en-US" sz="1800" dirty="0" err="1"/>
              <a:t>Sommer</a:t>
            </a:r>
            <a:r>
              <a:rPr lang="en-US" sz="1800" dirty="0"/>
              <a:t> and A. </a:t>
            </a:r>
            <a:r>
              <a:rPr lang="en-US" sz="1800" dirty="0" err="1"/>
              <a:t>Billard</a:t>
            </a:r>
            <a:r>
              <a:rPr lang="en-US" sz="1800" dirty="0"/>
              <a:t>. “Face classification using touch with a humanoid robot hand.” </a:t>
            </a:r>
            <a:r>
              <a:rPr lang="en-US" sz="1800" i="1" dirty="0"/>
              <a:t>2012 12</a:t>
            </a:r>
            <a:r>
              <a:rPr lang="en-US" sz="1800" i="1" baseline="30000" dirty="0"/>
              <a:t>th</a:t>
            </a:r>
            <a:r>
              <a:rPr lang="en-US" sz="1800" i="1" dirty="0"/>
              <a:t> IEEE-RAS International Conference on Humanoid Robots, </a:t>
            </a:r>
            <a:r>
              <a:rPr lang="en-US" sz="1800" dirty="0"/>
              <a:t>pp. 120-125, Dec. 2012.</a:t>
            </a:r>
            <a:endParaRPr lang="en-US" sz="1800" b="1" i="1" dirty="0"/>
          </a:p>
          <a:p>
            <a:endParaRPr lang="en-US" dirty="0"/>
          </a:p>
        </p:txBody>
      </p:sp>
      <p:sp>
        <p:nvSpPr>
          <p:cNvPr id="4" name="Horizontal Scroll 3"/>
          <p:cNvSpPr/>
          <p:nvPr/>
        </p:nvSpPr>
        <p:spPr>
          <a:xfrm>
            <a:off x="6215063" y="582073"/>
            <a:ext cx="2814637" cy="141446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Functionalities of Biologically-Inspired Robots</a:t>
            </a:r>
            <a:endParaRPr lang="en-US" dirty="0"/>
          </a:p>
        </p:txBody>
      </p:sp>
      <p:sp>
        <p:nvSpPr>
          <p:cNvPr id="8" name="Line Callout 3 (Accent Bar) 7"/>
          <p:cNvSpPr/>
          <p:nvPr/>
        </p:nvSpPr>
        <p:spPr>
          <a:xfrm>
            <a:off x="2008683" y="5895376"/>
            <a:ext cx="1394085" cy="535404"/>
          </a:xfrm>
          <a:prstGeom prst="accentCallout3">
            <a:avLst>
              <a:gd name="adj1" fmla="val 18750"/>
              <a:gd name="adj2" fmla="val -8333"/>
              <a:gd name="adj3" fmla="val 18750"/>
              <a:gd name="adj4" fmla="val -16667"/>
              <a:gd name="adj5" fmla="val -53654"/>
              <a:gd name="adj6" fmla="val -16667"/>
              <a:gd name="adj7" fmla="val -95111"/>
              <a:gd name="adj8" fmla="val 516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IEEE</a:t>
            </a:r>
            <a:endParaRPr lang="en-US" dirty="0"/>
          </a:p>
        </p:txBody>
      </p:sp>
      <p:sp>
        <p:nvSpPr>
          <p:cNvPr id="9" name="Line Callout 3 (Accent Bar) 8"/>
          <p:cNvSpPr/>
          <p:nvPr/>
        </p:nvSpPr>
        <p:spPr>
          <a:xfrm>
            <a:off x="8484433" y="5865396"/>
            <a:ext cx="1394085" cy="640335"/>
          </a:xfrm>
          <a:prstGeom prst="accentCallout3">
            <a:avLst>
              <a:gd name="adj1" fmla="val 15549"/>
              <a:gd name="adj2" fmla="val 107510"/>
              <a:gd name="adj3" fmla="val 15549"/>
              <a:gd name="adj4" fmla="val 114168"/>
              <a:gd name="adj5" fmla="val -57922"/>
              <a:gd name="adj6" fmla="val 114168"/>
              <a:gd name="adj7" fmla="val -95111"/>
              <a:gd name="adj8" fmla="val 516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Jaron Lanier</a:t>
            </a:r>
            <a:endParaRPr lang="en-US" dirty="0"/>
          </a:p>
        </p:txBody>
      </p:sp>
      <p:sp>
        <p:nvSpPr>
          <p:cNvPr id="10" name="Line Callout 3 (Accent Bar) 9"/>
          <p:cNvSpPr/>
          <p:nvPr/>
        </p:nvSpPr>
        <p:spPr>
          <a:xfrm>
            <a:off x="2038664" y="4174006"/>
            <a:ext cx="1394085" cy="535404"/>
          </a:xfrm>
          <a:prstGeom prst="accentCallout3">
            <a:avLst>
              <a:gd name="adj1" fmla="val 18750"/>
              <a:gd name="adj2" fmla="val -8333"/>
              <a:gd name="adj3" fmla="val 18750"/>
              <a:gd name="adj4" fmla="val -16667"/>
              <a:gd name="adj5" fmla="val -31256"/>
              <a:gd name="adj6" fmla="val -16667"/>
              <a:gd name="adj7" fmla="val -53114"/>
              <a:gd name="adj8" fmla="val 172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Greg Bear</a:t>
            </a:r>
            <a:endParaRPr lang="en-US" dirty="0"/>
          </a:p>
        </p:txBody>
      </p:sp>
      <p:sp>
        <p:nvSpPr>
          <p:cNvPr id="11" name="Line Callout 3 (Accent Bar) 10"/>
          <p:cNvSpPr/>
          <p:nvPr/>
        </p:nvSpPr>
        <p:spPr>
          <a:xfrm>
            <a:off x="8514414" y="4144026"/>
            <a:ext cx="1394085" cy="640335"/>
          </a:xfrm>
          <a:prstGeom prst="accentCallout3">
            <a:avLst>
              <a:gd name="adj1" fmla="val 15549"/>
              <a:gd name="adj2" fmla="val 107510"/>
              <a:gd name="adj3" fmla="val 15549"/>
              <a:gd name="adj4" fmla="val 114168"/>
              <a:gd name="adj5" fmla="val -20466"/>
              <a:gd name="adj6" fmla="val 114168"/>
              <a:gd name="adj7" fmla="val -45950"/>
              <a:gd name="adj8" fmla="val 903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Jaron Lanier</a:t>
            </a:r>
            <a:endParaRPr lang="en-US" dirty="0"/>
          </a:p>
        </p:txBody>
      </p:sp>
      <p:sp>
        <p:nvSpPr>
          <p:cNvPr id="12" name="Line Callout 3 (Accent Bar) 11"/>
          <p:cNvSpPr/>
          <p:nvPr/>
        </p:nvSpPr>
        <p:spPr>
          <a:xfrm>
            <a:off x="2053655" y="2988040"/>
            <a:ext cx="1394085" cy="535404"/>
          </a:xfrm>
          <a:prstGeom prst="accentCallout3">
            <a:avLst>
              <a:gd name="adj1" fmla="val 18750"/>
              <a:gd name="adj2" fmla="val -8333"/>
              <a:gd name="adj3" fmla="val 18750"/>
              <a:gd name="adj4" fmla="val -16667"/>
              <a:gd name="adj5" fmla="val -11657"/>
              <a:gd name="adj6" fmla="val -17742"/>
              <a:gd name="adj7" fmla="val -58714"/>
              <a:gd name="adj8" fmla="val 139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IEEE</a:t>
            </a:r>
            <a:endParaRPr lang="en-US" dirty="0"/>
          </a:p>
        </p:txBody>
      </p:sp>
      <p:sp>
        <p:nvSpPr>
          <p:cNvPr id="13" name="Line Callout 3 (Accent Bar) 12"/>
          <p:cNvSpPr/>
          <p:nvPr/>
        </p:nvSpPr>
        <p:spPr>
          <a:xfrm>
            <a:off x="8529405" y="2958060"/>
            <a:ext cx="1394085" cy="640335"/>
          </a:xfrm>
          <a:prstGeom prst="accentCallout3">
            <a:avLst>
              <a:gd name="adj1" fmla="val 15549"/>
              <a:gd name="adj2" fmla="val 107510"/>
              <a:gd name="adj3" fmla="val 15549"/>
              <a:gd name="adj4" fmla="val 114168"/>
              <a:gd name="adj5" fmla="val -22807"/>
              <a:gd name="adj6" fmla="val 113093"/>
              <a:gd name="adj7" fmla="val -71701"/>
              <a:gd name="adj8" fmla="val 139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Bojan</a:t>
            </a:r>
            <a:r>
              <a:rPr lang="en-US" dirty="0" smtClean="0"/>
              <a:t> </a:t>
            </a:r>
            <a:r>
              <a:rPr lang="en-US" dirty="0" err="1" smtClean="0"/>
              <a:t>Jakimovski</a:t>
            </a:r>
            <a:endParaRPr lang="en-US" dirty="0"/>
          </a:p>
        </p:txBody>
      </p:sp>
    </p:spTree>
    <p:extLst>
      <p:ext uri="{BB962C8B-B14F-4D97-AF65-F5344CB8AC3E}">
        <p14:creationId xmlns:p14="http://schemas.microsoft.com/office/powerpoint/2010/main" val="207972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connection</a:t>
            </a:r>
          </a:p>
        </p:txBody>
      </p:sp>
      <p:sp>
        <p:nvSpPr>
          <p:cNvPr id="3" name="Content Placeholder 2"/>
          <p:cNvSpPr>
            <a:spLocks noGrp="1"/>
          </p:cNvSpPr>
          <p:nvPr>
            <p:ph idx="1"/>
          </p:nvPr>
        </p:nvSpPr>
        <p:spPr/>
        <p:txBody>
          <a:bodyPr/>
          <a:lstStyle/>
          <a:p>
            <a:pPr marL="457200" lvl="0" indent="-457200">
              <a:buFont typeface="+mj-lt"/>
              <a:buAutoNum type="alphaUcPeriod"/>
            </a:pPr>
            <a:r>
              <a:rPr lang="en-US" sz="1800" dirty="0"/>
              <a:t>R. </a:t>
            </a:r>
            <a:r>
              <a:rPr lang="en-US" sz="1800" dirty="0" err="1"/>
              <a:t>Tomovic</a:t>
            </a:r>
            <a:r>
              <a:rPr lang="en-US" sz="1800" dirty="0"/>
              <a:t> and G. </a:t>
            </a:r>
            <a:r>
              <a:rPr lang="en-US" sz="1800" dirty="0" err="1"/>
              <a:t>Boni</a:t>
            </a:r>
            <a:r>
              <a:rPr lang="en-US" sz="1800" dirty="0"/>
              <a:t>. “An adaptive artificial hand.” </a:t>
            </a:r>
            <a:r>
              <a:rPr lang="en-US" sz="1800" i="1" dirty="0"/>
              <a:t>IRE Transactions on Automatic Control</a:t>
            </a:r>
            <a:r>
              <a:rPr lang="en-US" sz="1800" dirty="0"/>
              <a:t>, pp. 3-10, 1962</a:t>
            </a:r>
            <a:r>
              <a:rPr lang="en-US" sz="1800" dirty="0" smtClean="0"/>
              <a:t>.</a:t>
            </a:r>
          </a:p>
          <a:p>
            <a:pPr marL="457200" lvl="0" indent="-457200">
              <a:buFont typeface="+mj-lt"/>
              <a:buAutoNum type="alphaUcPeriod"/>
            </a:pPr>
            <a:endParaRPr lang="en-US" sz="1800" dirty="0"/>
          </a:p>
          <a:p>
            <a:pPr marL="457200" lvl="0" indent="-457200">
              <a:buFont typeface="+mj-lt"/>
              <a:buAutoNum type="alphaUcPeriod"/>
            </a:pPr>
            <a:endParaRPr lang="en-US" sz="1800" dirty="0" smtClean="0"/>
          </a:p>
          <a:p>
            <a:pPr marL="457200" lvl="0" indent="-457200">
              <a:buFont typeface="+mj-lt"/>
              <a:buAutoNum type="alphaUcPeriod"/>
            </a:pPr>
            <a:endParaRPr lang="en-US" sz="1800" dirty="0"/>
          </a:p>
          <a:p>
            <a:pPr marL="457200" indent="-457200">
              <a:buFont typeface="+mj-lt"/>
              <a:buAutoNum type="alphaUcPeriod"/>
            </a:pPr>
            <a:r>
              <a:rPr lang="en-US" sz="1800" dirty="0"/>
              <a:t>Y. Nakanishi, Y. Asano, T. </a:t>
            </a:r>
            <a:r>
              <a:rPr lang="en-US" sz="1800" dirty="0" err="1"/>
              <a:t>Kozuki</a:t>
            </a:r>
            <a:r>
              <a:rPr lang="en-US" sz="1800" dirty="0"/>
              <a:t>, H. </a:t>
            </a:r>
            <a:r>
              <a:rPr lang="en-US" sz="1800" dirty="0" err="1"/>
              <a:t>Mizoguchi</a:t>
            </a:r>
            <a:r>
              <a:rPr lang="en-US" sz="1800" dirty="0"/>
              <a:t>, Y. </a:t>
            </a:r>
            <a:r>
              <a:rPr lang="en-US" sz="1800" dirty="0" err="1"/>
              <a:t>Motegi</a:t>
            </a:r>
            <a:r>
              <a:rPr lang="en-US" sz="1800" dirty="0"/>
              <a:t>, M. </a:t>
            </a:r>
            <a:r>
              <a:rPr lang="en-US" sz="1800" dirty="0" err="1" smtClean="0"/>
              <a:t>Osada</a:t>
            </a:r>
            <a:r>
              <a:rPr lang="en-US" sz="1800" dirty="0"/>
              <a:t>, T. </a:t>
            </a:r>
            <a:r>
              <a:rPr lang="en-US" sz="1800" dirty="0" err="1"/>
              <a:t>Shirai</a:t>
            </a:r>
            <a:r>
              <a:rPr lang="en-US" sz="1800" dirty="0"/>
              <a:t>, J. Urata, K. Okada, and M. </a:t>
            </a:r>
            <a:r>
              <a:rPr lang="en-US" sz="1800" dirty="0" err="1"/>
              <a:t>Inaba</a:t>
            </a:r>
            <a:r>
              <a:rPr lang="en-US" sz="1800" dirty="0"/>
              <a:t>. “Design concept of detail musculoskeletal humanoid ‘</a:t>
            </a:r>
            <a:r>
              <a:rPr lang="en-US" sz="1800" dirty="0" err="1"/>
              <a:t>Kenshiro</a:t>
            </a:r>
            <a:r>
              <a:rPr lang="en-US" sz="1800" dirty="0"/>
              <a:t>’ – toward a real human body musculoskeletal simulator.” </a:t>
            </a:r>
            <a:r>
              <a:rPr lang="en-US" sz="1800" i="1" dirty="0"/>
              <a:t>2012 12</a:t>
            </a:r>
            <a:r>
              <a:rPr lang="en-US" sz="1800" i="1" baseline="30000" dirty="0"/>
              <a:t>th</a:t>
            </a:r>
            <a:r>
              <a:rPr lang="en-US" sz="1800" i="1" dirty="0"/>
              <a:t> IEEE-RAS International Conference on Humanoid Robots, </a:t>
            </a:r>
            <a:r>
              <a:rPr lang="en-US" sz="1800" dirty="0"/>
              <a:t>pp. 1-6, 2012</a:t>
            </a:r>
            <a:r>
              <a:rPr lang="en-US" dirty="0"/>
              <a:t>.</a:t>
            </a:r>
            <a:endParaRPr lang="en-US" b="1" i="1" dirty="0"/>
          </a:p>
          <a:p>
            <a:endParaRPr lang="en-US" dirty="0"/>
          </a:p>
        </p:txBody>
      </p:sp>
      <p:sp>
        <p:nvSpPr>
          <p:cNvPr id="4" name="Horizontal Scroll 3"/>
          <p:cNvSpPr/>
          <p:nvPr/>
        </p:nvSpPr>
        <p:spPr>
          <a:xfrm>
            <a:off x="6625651" y="632079"/>
            <a:ext cx="2414588" cy="131445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Anatomy of Humanoid Robots</a:t>
            </a:r>
            <a:endParaRPr lang="en-US" dirty="0"/>
          </a:p>
        </p:txBody>
      </p:sp>
      <p:sp>
        <p:nvSpPr>
          <p:cNvPr id="5" name="Line Callout 3 (Accent Bar) 4"/>
          <p:cNvSpPr/>
          <p:nvPr/>
        </p:nvSpPr>
        <p:spPr>
          <a:xfrm>
            <a:off x="1978703" y="5588078"/>
            <a:ext cx="1394085" cy="535404"/>
          </a:xfrm>
          <a:prstGeom prst="accentCallout3">
            <a:avLst>
              <a:gd name="adj1" fmla="val 18750"/>
              <a:gd name="adj2" fmla="val -8333"/>
              <a:gd name="adj3" fmla="val 18750"/>
              <a:gd name="adj4" fmla="val -16667"/>
              <a:gd name="adj5" fmla="val -53654"/>
              <a:gd name="adj6" fmla="val -16667"/>
              <a:gd name="adj7" fmla="val -95111"/>
              <a:gd name="adj8" fmla="val 516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IEEE</a:t>
            </a:r>
            <a:endParaRPr lang="en-US" dirty="0"/>
          </a:p>
        </p:txBody>
      </p:sp>
      <p:sp>
        <p:nvSpPr>
          <p:cNvPr id="6" name="Line Callout 3 (Accent Bar) 5"/>
          <p:cNvSpPr/>
          <p:nvPr/>
        </p:nvSpPr>
        <p:spPr>
          <a:xfrm>
            <a:off x="8454453" y="5558098"/>
            <a:ext cx="1394085" cy="640335"/>
          </a:xfrm>
          <a:prstGeom prst="accentCallout3">
            <a:avLst>
              <a:gd name="adj1" fmla="val 15549"/>
              <a:gd name="adj2" fmla="val 107510"/>
              <a:gd name="adj3" fmla="val 15549"/>
              <a:gd name="adj4" fmla="val 114168"/>
              <a:gd name="adj5" fmla="val -57922"/>
              <a:gd name="adj6" fmla="val 114168"/>
              <a:gd name="adj7" fmla="val -125544"/>
              <a:gd name="adj8" fmla="val 527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Greg Bear</a:t>
            </a:r>
            <a:endParaRPr lang="en-US" dirty="0"/>
          </a:p>
        </p:txBody>
      </p:sp>
      <p:sp>
        <p:nvSpPr>
          <p:cNvPr id="7" name="Line Callout 3 (Accent Bar) 6"/>
          <p:cNvSpPr/>
          <p:nvPr/>
        </p:nvSpPr>
        <p:spPr>
          <a:xfrm>
            <a:off x="1843791" y="3236894"/>
            <a:ext cx="1394085" cy="535404"/>
          </a:xfrm>
          <a:prstGeom prst="accentCallout3">
            <a:avLst>
              <a:gd name="adj1" fmla="val 18750"/>
              <a:gd name="adj2" fmla="val -8333"/>
              <a:gd name="adj3" fmla="val 18750"/>
              <a:gd name="adj4" fmla="val -16667"/>
              <a:gd name="adj5" fmla="val -53654"/>
              <a:gd name="adj6" fmla="val -16667"/>
              <a:gd name="adj7" fmla="val -95111"/>
              <a:gd name="adj8" fmla="val 516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Greg Bear</a:t>
            </a:r>
            <a:endParaRPr lang="en-US" dirty="0"/>
          </a:p>
        </p:txBody>
      </p:sp>
      <p:sp>
        <p:nvSpPr>
          <p:cNvPr id="8" name="Line Callout 3 (Accent Bar) 7"/>
          <p:cNvSpPr/>
          <p:nvPr/>
        </p:nvSpPr>
        <p:spPr>
          <a:xfrm>
            <a:off x="8319541" y="3206914"/>
            <a:ext cx="1394085" cy="640335"/>
          </a:xfrm>
          <a:prstGeom prst="accentCallout3">
            <a:avLst>
              <a:gd name="adj1" fmla="val 15549"/>
              <a:gd name="adj2" fmla="val 107510"/>
              <a:gd name="adj3" fmla="val 15549"/>
              <a:gd name="adj4" fmla="val 114168"/>
              <a:gd name="adj5" fmla="val -57922"/>
              <a:gd name="adj6" fmla="val 114168"/>
              <a:gd name="adj7" fmla="val -116180"/>
              <a:gd name="adj8" fmla="val 387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Jaron Lanier</a:t>
            </a:r>
            <a:endParaRPr lang="en-US" dirty="0"/>
          </a:p>
        </p:txBody>
      </p:sp>
    </p:spTree>
    <p:extLst>
      <p:ext uri="{BB962C8B-B14F-4D97-AF65-F5344CB8AC3E}">
        <p14:creationId xmlns:p14="http://schemas.microsoft.com/office/powerpoint/2010/main" val="3660868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connection</a:t>
            </a:r>
          </a:p>
        </p:txBody>
      </p:sp>
      <p:sp>
        <p:nvSpPr>
          <p:cNvPr id="3" name="Content Placeholder 2"/>
          <p:cNvSpPr>
            <a:spLocks noGrp="1"/>
          </p:cNvSpPr>
          <p:nvPr>
            <p:ph idx="1"/>
          </p:nvPr>
        </p:nvSpPr>
        <p:spPr/>
        <p:txBody>
          <a:bodyPr/>
          <a:lstStyle/>
          <a:p>
            <a:pPr marL="457200" indent="-457200">
              <a:buFont typeface="+mj-lt"/>
              <a:buAutoNum type="alphaUcPeriod"/>
            </a:pPr>
            <a:r>
              <a:rPr lang="en-US" sz="1800" dirty="0"/>
              <a:t>K. Wada and T. Shibata. “Social and physiological influences of living with seal robots in an elderly care house for two months.” </a:t>
            </a:r>
            <a:r>
              <a:rPr lang="en-US" sz="1800" i="1" dirty="0"/>
              <a:t>Robot and Human Interactive Communication, 2007. RO-MAN 2007. The 16</a:t>
            </a:r>
            <a:r>
              <a:rPr lang="en-US" sz="1800" i="1" baseline="30000" dirty="0"/>
              <a:t>th</a:t>
            </a:r>
            <a:r>
              <a:rPr lang="en-US" sz="1800" i="1" dirty="0"/>
              <a:t> IEEE International Symposium on, </a:t>
            </a:r>
            <a:r>
              <a:rPr lang="en-US" sz="1800" dirty="0"/>
              <a:t>pp. 107-112, 2007. </a:t>
            </a:r>
            <a:endParaRPr lang="en-US" sz="1800" dirty="0" smtClean="0"/>
          </a:p>
          <a:p>
            <a:pPr marL="457200" indent="-457200">
              <a:buFont typeface="+mj-lt"/>
              <a:buAutoNum type="alphaUcPeriod"/>
            </a:pPr>
            <a:endParaRPr lang="en-US" sz="1800" b="1" i="1" dirty="0"/>
          </a:p>
          <a:p>
            <a:pPr marL="457200" indent="-457200">
              <a:buFont typeface="+mj-lt"/>
              <a:buAutoNum type="alphaUcPeriod"/>
            </a:pPr>
            <a:endParaRPr lang="en-US" sz="1800" b="1" i="1" dirty="0" smtClean="0"/>
          </a:p>
          <a:p>
            <a:pPr marL="457200" indent="-457200">
              <a:buFont typeface="+mj-lt"/>
              <a:buAutoNum type="alphaUcPeriod"/>
            </a:pPr>
            <a:endParaRPr lang="en-US" sz="1800" b="1" i="1" dirty="0"/>
          </a:p>
          <a:p>
            <a:pPr marL="457200" indent="-457200">
              <a:buFont typeface="+mj-lt"/>
              <a:buAutoNum type="alphaUcPeriod"/>
            </a:pPr>
            <a:r>
              <a:rPr lang="en-US" sz="1800" dirty="0"/>
              <a:t>E. Park, S. S. </a:t>
            </a:r>
            <a:r>
              <a:rPr lang="en-US" sz="1800" dirty="0" err="1"/>
              <a:t>Kwak</a:t>
            </a:r>
            <a:r>
              <a:rPr lang="en-US" sz="1800" dirty="0"/>
              <a:t>, K. J. Kim, and A. P. del </a:t>
            </a:r>
            <a:r>
              <a:rPr lang="en-US" sz="1800" dirty="0" err="1"/>
              <a:t>Pobil</a:t>
            </a:r>
            <a:r>
              <a:rPr lang="en-US" sz="1800" dirty="0"/>
              <a:t>. “Robot as teammate vs. opponent in video gaming.” </a:t>
            </a:r>
            <a:r>
              <a:rPr lang="en-US" sz="1800" i="1" dirty="0"/>
              <a:t>2011 11</a:t>
            </a:r>
            <a:r>
              <a:rPr lang="en-US" sz="1800" i="1" baseline="30000" dirty="0"/>
              <a:t>th</a:t>
            </a:r>
            <a:r>
              <a:rPr lang="en-US" sz="1800" i="1" dirty="0"/>
              <a:t> IEEE-RAS International Conference on Humanoid Robots, </a:t>
            </a:r>
            <a:r>
              <a:rPr lang="en-US" sz="1800" dirty="0"/>
              <a:t>pp. 47-52, Oct. 2011.</a:t>
            </a:r>
            <a:endParaRPr lang="en-US" sz="1800" b="1" i="1" dirty="0"/>
          </a:p>
          <a:p>
            <a:endParaRPr lang="en-US" dirty="0"/>
          </a:p>
        </p:txBody>
      </p:sp>
      <p:sp>
        <p:nvSpPr>
          <p:cNvPr id="4" name="Horizontal Scroll 3"/>
          <p:cNvSpPr/>
          <p:nvPr/>
        </p:nvSpPr>
        <p:spPr>
          <a:xfrm>
            <a:off x="6276429" y="696372"/>
            <a:ext cx="2586037" cy="118586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Impacts of the Existence of Robots</a:t>
            </a:r>
            <a:endParaRPr lang="en-US" dirty="0"/>
          </a:p>
        </p:txBody>
      </p:sp>
      <p:sp>
        <p:nvSpPr>
          <p:cNvPr id="5" name="Line Callout 3 (Accent Bar) 4"/>
          <p:cNvSpPr/>
          <p:nvPr/>
        </p:nvSpPr>
        <p:spPr>
          <a:xfrm>
            <a:off x="2188565" y="5528117"/>
            <a:ext cx="1394085" cy="535404"/>
          </a:xfrm>
          <a:prstGeom prst="accentCallout3">
            <a:avLst>
              <a:gd name="adj1" fmla="val 18750"/>
              <a:gd name="adj2" fmla="val -8333"/>
              <a:gd name="adj3" fmla="val 18750"/>
              <a:gd name="adj4" fmla="val -16667"/>
              <a:gd name="adj5" fmla="val -53654"/>
              <a:gd name="adj6" fmla="val -16667"/>
              <a:gd name="adj7" fmla="val -145507"/>
              <a:gd name="adj8" fmla="val 527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IEEE</a:t>
            </a:r>
            <a:endParaRPr lang="en-US" dirty="0"/>
          </a:p>
        </p:txBody>
      </p:sp>
      <p:sp>
        <p:nvSpPr>
          <p:cNvPr id="6" name="Line Callout 3 (Accent Bar) 5"/>
          <p:cNvSpPr/>
          <p:nvPr/>
        </p:nvSpPr>
        <p:spPr>
          <a:xfrm>
            <a:off x="8664315" y="5498137"/>
            <a:ext cx="1394085" cy="640335"/>
          </a:xfrm>
          <a:prstGeom prst="accentCallout3">
            <a:avLst>
              <a:gd name="adj1" fmla="val 15549"/>
              <a:gd name="adj2" fmla="val 107510"/>
              <a:gd name="adj3" fmla="val 15549"/>
              <a:gd name="adj4" fmla="val 114168"/>
              <a:gd name="adj5" fmla="val -57922"/>
              <a:gd name="adj6" fmla="val 114168"/>
              <a:gd name="adj7" fmla="val -111498"/>
              <a:gd name="adj8" fmla="val 516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Greg Bear</a:t>
            </a:r>
            <a:endParaRPr lang="en-US" dirty="0"/>
          </a:p>
        </p:txBody>
      </p:sp>
      <p:sp>
        <p:nvSpPr>
          <p:cNvPr id="7" name="Line Callout 3 (Accent Bar) 6"/>
          <p:cNvSpPr/>
          <p:nvPr/>
        </p:nvSpPr>
        <p:spPr>
          <a:xfrm>
            <a:off x="2188565" y="3474615"/>
            <a:ext cx="1394085" cy="535404"/>
          </a:xfrm>
          <a:prstGeom prst="accentCallout3">
            <a:avLst>
              <a:gd name="adj1" fmla="val 18750"/>
              <a:gd name="adj2" fmla="val -8333"/>
              <a:gd name="adj3" fmla="val 18750"/>
              <a:gd name="adj4" fmla="val -16667"/>
              <a:gd name="adj5" fmla="val -53654"/>
              <a:gd name="adj6" fmla="val -16667"/>
              <a:gd name="adj7" fmla="val -95111"/>
              <a:gd name="adj8" fmla="val 516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IEEE</a:t>
            </a:r>
            <a:endParaRPr lang="en-US" dirty="0"/>
          </a:p>
        </p:txBody>
      </p:sp>
      <p:sp>
        <p:nvSpPr>
          <p:cNvPr id="8" name="Line Callout 3 (Accent Bar) 7"/>
          <p:cNvSpPr/>
          <p:nvPr/>
        </p:nvSpPr>
        <p:spPr>
          <a:xfrm>
            <a:off x="8664315" y="3444635"/>
            <a:ext cx="1394085" cy="640335"/>
          </a:xfrm>
          <a:prstGeom prst="accentCallout3">
            <a:avLst>
              <a:gd name="adj1" fmla="val 15549"/>
              <a:gd name="adj2" fmla="val 107510"/>
              <a:gd name="adj3" fmla="val 15549"/>
              <a:gd name="adj4" fmla="val 114168"/>
              <a:gd name="adj5" fmla="val -57922"/>
              <a:gd name="adj6" fmla="val 114168"/>
              <a:gd name="adj7" fmla="val -95111"/>
              <a:gd name="adj8" fmla="val 516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Greg Bear</a:t>
            </a:r>
            <a:endParaRPr lang="en-US" dirty="0"/>
          </a:p>
        </p:txBody>
      </p:sp>
    </p:spTree>
    <p:extLst>
      <p:ext uri="{BB962C8B-B14F-4D97-AF65-F5344CB8AC3E}">
        <p14:creationId xmlns:p14="http://schemas.microsoft.com/office/powerpoint/2010/main" val="3972981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4" name="Oval 3"/>
          <p:cNvSpPr/>
          <p:nvPr/>
        </p:nvSpPr>
        <p:spPr>
          <a:xfrm>
            <a:off x="4272195" y="3556715"/>
            <a:ext cx="2053652" cy="2008682"/>
          </a:xfrm>
          <a:prstGeom prst="ellipse">
            <a:avLst/>
          </a:prstGeom>
          <a:solidFill>
            <a:srgbClr val="FF000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Control and Robotics</a:t>
            </a:r>
            <a:endParaRPr lang="en-US" dirty="0"/>
          </a:p>
        </p:txBody>
      </p:sp>
      <p:sp>
        <p:nvSpPr>
          <p:cNvPr id="6" name="Right Arrow 5"/>
          <p:cNvSpPr/>
          <p:nvPr/>
        </p:nvSpPr>
        <p:spPr>
          <a:xfrm rot="16200000">
            <a:off x="5060904" y="3176186"/>
            <a:ext cx="487481" cy="273575"/>
          </a:xfrm>
          <a:prstGeom prst="rightArrow">
            <a:avLst/>
          </a:prstGeom>
          <a:solidFill>
            <a:srgbClr val="FF000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926842" y="1951562"/>
            <a:ext cx="1618937" cy="884420"/>
          </a:xfrm>
          <a:prstGeom prst="ellipse">
            <a:avLst/>
          </a:prstGeom>
          <a:solidFill>
            <a:srgbClr val="FF000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IEEE</a:t>
            </a:r>
            <a:endParaRPr lang="en-US" dirty="0"/>
          </a:p>
        </p:txBody>
      </p:sp>
      <p:sp>
        <p:nvSpPr>
          <p:cNvPr id="8" name="Rounded Rectangle 7"/>
          <p:cNvSpPr/>
          <p:nvPr/>
        </p:nvSpPr>
        <p:spPr>
          <a:xfrm>
            <a:off x="9193823" y="1687438"/>
            <a:ext cx="2248525" cy="1409075"/>
          </a:xfrm>
          <a:prstGeom prst="roundRect">
            <a:avLst/>
          </a:prstGeom>
          <a:solidFill>
            <a:srgbClr val="FF000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most renowned and influential organization</a:t>
            </a:r>
            <a:endParaRPr lang="en-US" dirty="0"/>
          </a:p>
        </p:txBody>
      </p:sp>
      <p:cxnSp>
        <p:nvCxnSpPr>
          <p:cNvPr id="10" name="Straight Arrow Connector 9"/>
          <p:cNvCxnSpPr>
            <a:stCxn id="7" idx="6"/>
            <a:endCxn id="8" idx="1"/>
          </p:cNvCxnSpPr>
          <p:nvPr/>
        </p:nvCxnSpPr>
        <p:spPr>
          <a:xfrm flipV="1">
            <a:off x="8545779" y="2391976"/>
            <a:ext cx="648044" cy="1796"/>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1" name="Round Diagonal Corner Rectangle 10"/>
          <p:cNvSpPr/>
          <p:nvPr/>
        </p:nvSpPr>
        <p:spPr>
          <a:xfrm>
            <a:off x="4441809" y="1790422"/>
            <a:ext cx="1768839" cy="1278811"/>
          </a:xfrm>
          <a:prstGeom prst="round2DiagRect">
            <a:avLst/>
          </a:prstGeom>
          <a:solidFill>
            <a:srgbClr val="FF000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Major Organizations</a:t>
            </a:r>
            <a:endParaRPr lang="en-US" dirty="0"/>
          </a:p>
        </p:txBody>
      </p:sp>
      <p:sp>
        <p:nvSpPr>
          <p:cNvPr id="14" name="Right Brace 13"/>
          <p:cNvSpPr/>
          <p:nvPr/>
        </p:nvSpPr>
        <p:spPr>
          <a:xfrm>
            <a:off x="6280877" y="1790422"/>
            <a:ext cx="600995" cy="1278811"/>
          </a:xfrm>
          <a:prstGeom prst="rightBrace">
            <a:avLst/>
          </a:prstGeom>
          <a:solidFill>
            <a:schemeClr val="bg1"/>
          </a:solidFill>
          <a:ln w="571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ound Diagonal Corner Rectangle 15"/>
          <p:cNvSpPr/>
          <p:nvPr/>
        </p:nvSpPr>
        <p:spPr>
          <a:xfrm>
            <a:off x="1069848" y="5396459"/>
            <a:ext cx="1883214" cy="1244184"/>
          </a:xfrm>
          <a:prstGeom prst="round2DiagRect">
            <a:avLst/>
          </a:prstGeom>
          <a:solidFill>
            <a:srgbClr val="FF000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Preeminent Scholars</a:t>
            </a:r>
            <a:endParaRPr lang="en-US" dirty="0"/>
          </a:p>
        </p:txBody>
      </p:sp>
      <p:sp>
        <p:nvSpPr>
          <p:cNvPr id="17" name="Round Diagonal Corner Rectangle 16"/>
          <p:cNvSpPr/>
          <p:nvPr/>
        </p:nvSpPr>
        <p:spPr>
          <a:xfrm>
            <a:off x="7633565" y="5396459"/>
            <a:ext cx="2094247" cy="1292603"/>
          </a:xfrm>
          <a:prstGeom prst="round2DiagRect">
            <a:avLst/>
          </a:prstGeom>
          <a:solidFill>
            <a:srgbClr val="FF000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Journal Articles</a:t>
            </a:r>
            <a:endParaRPr lang="en-US" dirty="0"/>
          </a:p>
        </p:txBody>
      </p:sp>
      <p:sp>
        <p:nvSpPr>
          <p:cNvPr id="18" name="Right Arrow 17"/>
          <p:cNvSpPr/>
          <p:nvPr/>
        </p:nvSpPr>
        <p:spPr>
          <a:xfrm rot="9185225">
            <a:off x="2923010" y="5053990"/>
            <a:ext cx="1461326" cy="216872"/>
          </a:xfrm>
          <a:prstGeom prst="rightArrow">
            <a:avLst/>
          </a:prstGeom>
          <a:solidFill>
            <a:srgbClr val="FF000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1510712">
            <a:off x="6219517" y="5050830"/>
            <a:ext cx="1435479" cy="273499"/>
          </a:xfrm>
          <a:prstGeom prst="rightArrow">
            <a:avLst/>
          </a:prstGeom>
          <a:solidFill>
            <a:srgbClr val="FF000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a:off x="6581374" y="3454022"/>
            <a:ext cx="4721210" cy="1657626"/>
          </a:xfrm>
          <a:prstGeom prst="rightArrow">
            <a:avLst/>
          </a:prstGeom>
          <a:solidFill>
            <a:srgbClr val="FF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Further Research for Reaching the Goal of Inventing the Better Humanoid Robots!</a:t>
            </a:r>
            <a:endParaRPr lang="en-US" dirty="0">
              <a:solidFill>
                <a:srgbClr val="0070C0"/>
              </a:solidFill>
            </a:endParaRPr>
          </a:p>
        </p:txBody>
      </p:sp>
    </p:spTree>
    <p:extLst>
      <p:ext uri="{BB962C8B-B14F-4D97-AF65-F5344CB8AC3E}">
        <p14:creationId xmlns:p14="http://schemas.microsoft.com/office/powerpoint/2010/main" val="413853318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dirty="0" smtClean="0"/>
              <a:t>ANY QUESTIONS?</a:t>
            </a:r>
            <a:endParaRPr lang="en-US" dirty="0"/>
          </a:p>
        </p:txBody>
      </p:sp>
    </p:spTree>
    <p:extLst>
      <p:ext uri="{BB962C8B-B14F-4D97-AF65-F5344CB8AC3E}">
        <p14:creationId xmlns:p14="http://schemas.microsoft.com/office/powerpoint/2010/main" val="423828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Importance of electrical engineering</a:t>
            </a:r>
          </a:p>
          <a:p>
            <a:r>
              <a:rPr lang="en-US" dirty="0" smtClean="0"/>
              <a:t>Current applications and issue</a:t>
            </a:r>
          </a:p>
          <a:p>
            <a:r>
              <a:rPr lang="en-US" dirty="0" smtClean="0"/>
              <a:t>Major Organizations</a:t>
            </a:r>
          </a:p>
          <a:p>
            <a:r>
              <a:rPr lang="en-US" dirty="0" smtClean="0"/>
              <a:t>Preeminent scholars</a:t>
            </a:r>
          </a:p>
          <a:p>
            <a:r>
              <a:rPr lang="en-US" dirty="0" smtClean="0"/>
              <a:t>Seminal Works</a:t>
            </a:r>
          </a:p>
          <a:p>
            <a:r>
              <a:rPr lang="en-US" dirty="0" smtClean="0"/>
              <a:t>Connection</a:t>
            </a:r>
          </a:p>
          <a:p>
            <a:r>
              <a:rPr lang="en-US" dirty="0" smtClean="0"/>
              <a:t>Conclusion</a:t>
            </a:r>
          </a:p>
          <a:p>
            <a:endParaRPr lang="en-US" dirty="0"/>
          </a:p>
        </p:txBody>
      </p:sp>
    </p:spTree>
    <p:extLst>
      <p:ext uri="{BB962C8B-B14F-4D97-AF65-F5344CB8AC3E}">
        <p14:creationId xmlns:p14="http://schemas.microsoft.com/office/powerpoint/2010/main" val="177849754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important?</a:t>
            </a:r>
            <a:endParaRPr lang="en-US" dirty="0"/>
          </a:p>
        </p:txBody>
      </p:sp>
      <p:sp>
        <p:nvSpPr>
          <p:cNvPr id="3" name="Content Placeholder 2"/>
          <p:cNvSpPr>
            <a:spLocks noGrp="1"/>
          </p:cNvSpPr>
          <p:nvPr>
            <p:ph idx="1"/>
          </p:nvPr>
        </p:nvSpPr>
        <p:spPr/>
        <p:txBody>
          <a:bodyPr/>
          <a:lstStyle/>
          <a:p>
            <a:r>
              <a:rPr lang="en-US" dirty="0" smtClean="0"/>
              <a:t>Unthinkable life without the use of electrical energy</a:t>
            </a:r>
            <a:endParaRPr lang="en-US" dirty="0"/>
          </a:p>
        </p:txBody>
      </p:sp>
      <p:pic>
        <p:nvPicPr>
          <p:cNvPr id="1026" name="Picture 2" descr="http://drrajivdesaimd.com/wp-content/uploads/2012/08/life-without-electric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9255" y="2610410"/>
            <a:ext cx="5319585" cy="3787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5093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applications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Fuzzy Control</a:t>
            </a:r>
          </a:p>
          <a:p>
            <a:endParaRPr lang="en-US" sz="2800" dirty="0"/>
          </a:p>
          <a:p>
            <a:endParaRPr lang="en-US" sz="2800" dirty="0" smtClean="0"/>
          </a:p>
          <a:p>
            <a:endParaRPr lang="en-US" sz="2800" dirty="0"/>
          </a:p>
          <a:p>
            <a:pPr marL="0" indent="0">
              <a:buNone/>
            </a:pPr>
            <a:r>
              <a:rPr lang="en-US" sz="2800" dirty="0" smtClean="0"/>
              <a:t>Robot Manipulators</a:t>
            </a:r>
            <a:endParaRPr lang="en-US" sz="2800" dirty="0"/>
          </a:p>
        </p:txBody>
      </p:sp>
      <p:pic>
        <p:nvPicPr>
          <p:cNvPr id="4" name="Picture 10" descr="http://happyhomemaker88.wordpress.com/files/2007/11/washing-mach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6616" y="1680615"/>
            <a:ext cx="2344158" cy="23441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www.varstroj.si/tl_files/foto_produkti/Robotizacija/Roboti/Robot%20FD-V7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5554" y="4830537"/>
            <a:ext cx="2274936" cy="170513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918754" y="2779252"/>
            <a:ext cx="2857576" cy="523220"/>
          </a:xfrm>
          <a:prstGeom prst="rect">
            <a:avLst/>
          </a:prstGeom>
          <a:noFill/>
        </p:spPr>
        <p:txBody>
          <a:bodyPr wrap="square" rtlCol="0">
            <a:spAutoFit/>
          </a:bodyPr>
          <a:lstStyle/>
          <a:p>
            <a:r>
              <a:rPr lang="en-US" sz="2800" dirty="0" smtClean="0"/>
              <a:t>Mobile Robots</a:t>
            </a:r>
            <a:endParaRPr lang="en-US" sz="2800" dirty="0"/>
          </a:p>
        </p:txBody>
      </p:sp>
      <p:pic>
        <p:nvPicPr>
          <p:cNvPr id="7" name="Picture 8" descr="http://mymobilerobots.com/myblog/wp-content/uploads/2012/12/kclflybot-1-0-a-mini-multi-rotor-quadcopter-buil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9289" y="3329904"/>
            <a:ext cx="2996506" cy="1618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76286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applications</a:t>
            </a:r>
          </a:p>
        </p:txBody>
      </p:sp>
      <p:sp>
        <p:nvSpPr>
          <p:cNvPr id="4" name="TextBox 3"/>
          <p:cNvSpPr txBox="1"/>
          <p:nvPr/>
        </p:nvSpPr>
        <p:spPr>
          <a:xfrm>
            <a:off x="1069848" y="2093976"/>
            <a:ext cx="4949368" cy="523220"/>
          </a:xfrm>
          <a:prstGeom prst="rect">
            <a:avLst/>
          </a:prstGeom>
          <a:noFill/>
        </p:spPr>
        <p:txBody>
          <a:bodyPr wrap="none" rtlCol="0">
            <a:spAutoFit/>
          </a:bodyPr>
          <a:lstStyle/>
          <a:p>
            <a:r>
              <a:rPr lang="en-US" sz="2800" dirty="0" smtClean="0"/>
              <a:t>Biologically-Inspired Robots:</a:t>
            </a:r>
          </a:p>
        </p:txBody>
      </p:sp>
      <p:pic>
        <p:nvPicPr>
          <p:cNvPr id="1028" name="Picture 4" descr="http://assets.inhabitots.com/wp-content/uploads/2009/05/paropic2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9417" y="3259745"/>
            <a:ext cx="3712014" cy="19355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newlaunches.com/wp-content/uploads/2013/01/robo-thumb-450x3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7184" y="3237129"/>
            <a:ext cx="4286250" cy="32099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82396" y="2798080"/>
            <a:ext cx="2865336" cy="461665"/>
          </a:xfrm>
          <a:prstGeom prst="rect">
            <a:avLst/>
          </a:prstGeom>
          <a:noFill/>
        </p:spPr>
        <p:txBody>
          <a:bodyPr wrap="none" rtlCol="0">
            <a:spAutoFit/>
          </a:bodyPr>
          <a:lstStyle/>
          <a:p>
            <a:r>
              <a:rPr lang="en-US" sz="2400" dirty="0" smtClean="0"/>
              <a:t>Animal-like Robots</a:t>
            </a:r>
            <a:endParaRPr lang="en-US" sz="2400" dirty="0"/>
          </a:p>
        </p:txBody>
      </p:sp>
      <p:sp>
        <p:nvSpPr>
          <p:cNvPr id="7" name="TextBox 6"/>
          <p:cNvSpPr txBox="1"/>
          <p:nvPr/>
        </p:nvSpPr>
        <p:spPr>
          <a:xfrm>
            <a:off x="7356030" y="2781161"/>
            <a:ext cx="2688557" cy="461665"/>
          </a:xfrm>
          <a:prstGeom prst="rect">
            <a:avLst/>
          </a:prstGeom>
          <a:noFill/>
        </p:spPr>
        <p:txBody>
          <a:bodyPr wrap="none" rtlCol="0">
            <a:spAutoFit/>
          </a:bodyPr>
          <a:lstStyle/>
          <a:p>
            <a:r>
              <a:rPr lang="en-US" sz="2400" dirty="0" smtClean="0"/>
              <a:t>Humanoid Robots</a:t>
            </a:r>
            <a:endParaRPr lang="en-US" sz="2400" dirty="0"/>
          </a:p>
        </p:txBody>
      </p:sp>
    </p:spTree>
    <p:extLst>
      <p:ext uri="{BB962C8B-B14F-4D97-AF65-F5344CB8AC3E}">
        <p14:creationId xmlns:p14="http://schemas.microsoft.com/office/powerpoint/2010/main" val="348303452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Issue</a:t>
            </a:r>
            <a:endParaRPr lang="en-US" dirty="0"/>
          </a:p>
        </p:txBody>
      </p:sp>
      <p:sp>
        <p:nvSpPr>
          <p:cNvPr id="3" name="Content Placeholder 2"/>
          <p:cNvSpPr>
            <a:spLocks noGrp="1"/>
          </p:cNvSpPr>
          <p:nvPr>
            <p:ph idx="1"/>
          </p:nvPr>
        </p:nvSpPr>
        <p:spPr>
          <a:xfrm>
            <a:off x="1069848" y="2121408"/>
            <a:ext cx="10058400" cy="4050792"/>
          </a:xfrm>
        </p:spPr>
        <p:txBody>
          <a:bodyPr>
            <a:normAutofit/>
          </a:bodyPr>
          <a:lstStyle/>
          <a:p>
            <a:r>
              <a:rPr lang="en-US" sz="3200" dirty="0" smtClean="0"/>
              <a:t>The edge of science and technology:</a:t>
            </a:r>
            <a:endParaRPr lang="en-US" sz="3200" dirty="0"/>
          </a:p>
          <a:p>
            <a:pPr lvl="1"/>
            <a:r>
              <a:rPr lang="en-US" sz="2800" dirty="0" smtClean="0"/>
              <a:t>To realize the invention of humanoid robots</a:t>
            </a:r>
          </a:p>
        </p:txBody>
      </p:sp>
      <p:pic>
        <p:nvPicPr>
          <p:cNvPr id="4" name="Picture 2" descr="http://inc.ucsd.edu/images/inthenews/01-05-2013.png"/>
          <p:cNvPicPr>
            <a:picLocks noChangeAspect="1" noChangeArrowheads="1"/>
          </p:cNvPicPr>
          <p:nvPr/>
        </p:nvPicPr>
        <p:blipFill rotWithShape="1">
          <a:blip r:embed="rId2">
            <a:extLst>
              <a:ext uri="{28A0092B-C50C-407E-A947-70E740481C1C}">
                <a14:useLocalDpi xmlns:a14="http://schemas.microsoft.com/office/drawing/2010/main" val="0"/>
              </a:ext>
            </a:extLst>
          </a:blip>
          <a:srcRect b="15660"/>
          <a:stretch/>
        </p:blipFill>
        <p:spPr bwMode="auto">
          <a:xfrm>
            <a:off x="3561050" y="3341628"/>
            <a:ext cx="5202875" cy="2830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2623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organizations</a:t>
            </a:r>
            <a:endParaRPr lang="en-US" dirty="0"/>
          </a:p>
        </p:txBody>
      </p:sp>
      <p:sp>
        <p:nvSpPr>
          <p:cNvPr id="3" name="Content Placeholder 2"/>
          <p:cNvSpPr>
            <a:spLocks noGrp="1"/>
          </p:cNvSpPr>
          <p:nvPr>
            <p:ph idx="1"/>
          </p:nvPr>
        </p:nvSpPr>
        <p:spPr>
          <a:xfrm>
            <a:off x="1069848" y="1708879"/>
            <a:ext cx="10058400" cy="4463321"/>
          </a:xfrm>
        </p:spPr>
        <p:txBody>
          <a:bodyPr/>
          <a:lstStyle/>
          <a:p>
            <a:r>
              <a:rPr lang="en-US" dirty="0" smtClean="0"/>
              <a:t>IEEE (Institute of Electrical and Electronics Engineers)</a:t>
            </a:r>
            <a:r>
              <a:rPr lang="en-US" dirty="0" smtClean="0">
                <a:sym typeface="Wingdings" panose="05000000000000000000" pitchFamily="2" charset="2"/>
              </a:rPr>
              <a:t></a:t>
            </a:r>
            <a:endParaRPr lang="en-US" dirty="0" smtClean="0"/>
          </a:p>
          <a:p>
            <a:endParaRPr lang="en-US" dirty="0" smtClean="0"/>
          </a:p>
          <a:p>
            <a:endParaRPr lang="en-US" dirty="0" smtClean="0"/>
          </a:p>
          <a:p>
            <a:r>
              <a:rPr lang="en-US" dirty="0" smtClean="0"/>
              <a:t>IET (Institute of Engineering and Technology)	</a:t>
            </a:r>
            <a:r>
              <a:rPr lang="en-US" dirty="0" smtClean="0">
                <a:sym typeface="Wingdings" panose="05000000000000000000" pitchFamily="2" charset="2"/>
              </a:rPr>
              <a:t></a:t>
            </a:r>
            <a:endParaRPr lang="en-US" dirty="0" smtClean="0"/>
          </a:p>
          <a:p>
            <a:endParaRPr lang="en-US" dirty="0" smtClean="0"/>
          </a:p>
          <a:p>
            <a:endParaRPr lang="en-US" dirty="0" smtClean="0"/>
          </a:p>
          <a:p>
            <a:r>
              <a:rPr lang="en-US" dirty="0" smtClean="0"/>
              <a:t>IEE (Institution of Electrical Engineers)		</a:t>
            </a:r>
            <a:r>
              <a:rPr lang="en-US" dirty="0" smtClean="0">
                <a:sym typeface="Wingdings" panose="05000000000000000000" pitchFamily="2" charset="2"/>
              </a:rPr>
              <a:t></a:t>
            </a:r>
            <a:endParaRPr lang="en-US" dirty="0" smtClean="0"/>
          </a:p>
          <a:p>
            <a:endParaRPr lang="en-US" dirty="0" smtClean="0"/>
          </a:p>
          <a:p>
            <a:endParaRPr lang="en-US" dirty="0"/>
          </a:p>
          <a:p>
            <a:r>
              <a:rPr lang="en-US" dirty="0" smtClean="0"/>
              <a:t>NSPE (National Society of Professional Engineers)	</a:t>
            </a:r>
            <a:r>
              <a:rPr lang="en-US" dirty="0" smtClean="0">
                <a:sym typeface="Wingdings" panose="05000000000000000000" pitchFamily="2" charset="2"/>
              </a:rPr>
              <a:t></a:t>
            </a:r>
            <a:endParaRPr lang="en-US" dirty="0"/>
          </a:p>
        </p:txBody>
      </p:sp>
      <p:pic>
        <p:nvPicPr>
          <p:cNvPr id="3074" name="Picture 2" descr="http://www.ieee.org/about/toolkit/masterbrand/200408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3692" y="1047455"/>
            <a:ext cx="1975859" cy="11064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6" name="Picture 4" descr="http://staticassets-hrd.appspot.com/hk9t56y31j/690x253_crop.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780" r="8920"/>
          <a:stretch/>
        </p:blipFill>
        <p:spPr bwMode="auto">
          <a:xfrm>
            <a:off x="8113692" y="2497243"/>
            <a:ext cx="2137665" cy="9760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8" name="Picture 6" descr="http://www.skills-1st.co.uk/papers/brunel-mirror/world-on-your-desktop/iee.gif"/>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8174"/>
          <a:stretch/>
        </p:blipFill>
        <p:spPr bwMode="auto">
          <a:xfrm>
            <a:off x="8113692" y="3789214"/>
            <a:ext cx="2387506" cy="11087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80" name="Picture 8" descr="http://www.nspeinsurance.com/Portals/dnn.nspeinsurance.com/images/nspe-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13692" y="5213887"/>
            <a:ext cx="3267581" cy="9353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60094679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Preeminent scholars/Seminal works</a:t>
            </a:r>
          </a:p>
        </p:txBody>
      </p:sp>
      <p:sp>
        <p:nvSpPr>
          <p:cNvPr id="3" name="Content Placeholder 2"/>
          <p:cNvSpPr>
            <a:spLocks noGrp="1"/>
          </p:cNvSpPr>
          <p:nvPr>
            <p:ph idx="1"/>
          </p:nvPr>
        </p:nvSpPr>
        <p:spPr>
          <a:xfrm>
            <a:off x="4884252" y="2294118"/>
            <a:ext cx="2168028" cy="577121"/>
          </a:xfrm>
        </p:spPr>
        <p:txBody>
          <a:bodyPr/>
          <a:lstStyle/>
          <a:p>
            <a:r>
              <a:rPr lang="en-US" sz="2800" dirty="0" smtClean="0"/>
              <a:t>Greg Bear</a:t>
            </a:r>
            <a:endParaRPr lang="en-US" sz="2800" dirty="0"/>
          </a:p>
          <a:p>
            <a:endParaRPr lang="en-US" dirty="0"/>
          </a:p>
        </p:txBody>
      </p:sp>
      <p:pic>
        <p:nvPicPr>
          <p:cNvPr id="4" name="Picture 6" descr="http://img4.wikia.nocookie.net/__cb20080927034718/starwars/images/a/a3/Greg_Bea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7089" y="2871239"/>
            <a:ext cx="3132944" cy="338834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017196" y="2811086"/>
            <a:ext cx="3697574" cy="1754326"/>
          </a:xfrm>
          <a:prstGeom prst="rect">
            <a:avLst/>
          </a:prstGeom>
        </p:spPr>
        <p:txBody>
          <a:bodyPr wrap="square">
            <a:spAutoFit/>
          </a:bodyPr>
          <a:lstStyle/>
          <a:p>
            <a:pPr lvl="0"/>
            <a:r>
              <a:rPr lang="en-US" dirty="0"/>
              <a:t>G. Bear. (2007, Nov.). “Is artificial life moving any closer?”</a:t>
            </a:r>
            <a:r>
              <a:rPr lang="en-US" i="1" dirty="0"/>
              <a:t> Nature. </a:t>
            </a:r>
            <a:r>
              <a:rPr lang="en-US" dirty="0"/>
              <a:t>[On-line]. 450. Available: </a:t>
            </a:r>
            <a:r>
              <a:rPr lang="en-US" u="sng" dirty="0">
                <a:hlinkClick r:id="rId4"/>
              </a:rPr>
              <a:t>http://www.nature.com/nature/journal/v450/n7170/full/450612a.html</a:t>
            </a:r>
            <a:r>
              <a:rPr lang="en-US" dirty="0"/>
              <a:t> [Oct. 20, 2014].</a:t>
            </a:r>
          </a:p>
        </p:txBody>
      </p:sp>
      <p:sp>
        <p:nvSpPr>
          <p:cNvPr id="6" name="Folded Corner 5"/>
          <p:cNvSpPr/>
          <p:nvPr/>
        </p:nvSpPr>
        <p:spPr>
          <a:xfrm>
            <a:off x="1472223" y="2590651"/>
            <a:ext cx="1948721" cy="1276812"/>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Focusing on science fiction and fantasy</a:t>
            </a:r>
            <a:endParaRPr lang="en-US" dirty="0"/>
          </a:p>
        </p:txBody>
      </p:sp>
      <p:sp>
        <p:nvSpPr>
          <p:cNvPr id="7" name="Folded Corner 6"/>
          <p:cNvSpPr/>
          <p:nvPr/>
        </p:nvSpPr>
        <p:spPr>
          <a:xfrm>
            <a:off x="1472223" y="4152126"/>
            <a:ext cx="1948721" cy="1276812"/>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Nebula Awards and Hugo Awards</a:t>
            </a:r>
            <a:endParaRPr lang="en-US" dirty="0"/>
          </a:p>
        </p:txBody>
      </p:sp>
    </p:spTree>
    <p:extLst>
      <p:ext uri="{BB962C8B-B14F-4D97-AF65-F5344CB8AC3E}">
        <p14:creationId xmlns:p14="http://schemas.microsoft.com/office/powerpoint/2010/main" val="71832379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Preeminent scholars/Seminal works</a:t>
            </a:r>
          </a:p>
        </p:txBody>
      </p:sp>
      <p:sp>
        <p:nvSpPr>
          <p:cNvPr id="3" name="Content Placeholder 2"/>
          <p:cNvSpPr>
            <a:spLocks noGrp="1"/>
          </p:cNvSpPr>
          <p:nvPr>
            <p:ph idx="1"/>
          </p:nvPr>
        </p:nvSpPr>
        <p:spPr>
          <a:xfrm>
            <a:off x="4260678" y="2288848"/>
            <a:ext cx="3299325" cy="380910"/>
          </a:xfrm>
        </p:spPr>
        <p:txBody>
          <a:bodyPr>
            <a:noAutofit/>
          </a:bodyPr>
          <a:lstStyle/>
          <a:p>
            <a:r>
              <a:rPr lang="en-US" sz="2800" dirty="0" err="1"/>
              <a:t>Bojan</a:t>
            </a:r>
            <a:r>
              <a:rPr lang="en-US" sz="2800" dirty="0"/>
              <a:t> </a:t>
            </a:r>
            <a:r>
              <a:rPr lang="en-US" sz="2800" dirty="0" err="1"/>
              <a:t>Jakimovski</a:t>
            </a:r>
            <a:endParaRPr lang="en-US" sz="2800" dirty="0"/>
          </a:p>
          <a:p>
            <a:endParaRPr lang="en-US" sz="2800" dirty="0"/>
          </a:p>
        </p:txBody>
      </p:sp>
      <p:pic>
        <p:nvPicPr>
          <p:cNvPr id="4" name="Picture 4" descr="http://m.c.lnkd.licdn.com/mpr/pub/image-4Ar_LCs2pTjk-2wHraK5_n7sXE0KcmKe_skju8a3XkFylZ2j4Arju0P2Xrr9ApJpYPD0/dr-ing-bojan-jakimovsk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6344" y="2774689"/>
            <a:ext cx="2947994" cy="294799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709941" y="2983042"/>
            <a:ext cx="3697574" cy="1754326"/>
          </a:xfrm>
          <a:prstGeom prst="rect">
            <a:avLst/>
          </a:prstGeom>
        </p:spPr>
        <p:txBody>
          <a:bodyPr wrap="square">
            <a:spAutoFit/>
          </a:bodyPr>
          <a:lstStyle/>
          <a:p>
            <a:pPr lvl="0"/>
            <a:r>
              <a:rPr lang="en-US" dirty="0"/>
              <a:t>B. </a:t>
            </a:r>
            <a:r>
              <a:rPr lang="en-US" dirty="0" err="1"/>
              <a:t>Jakimovski</a:t>
            </a:r>
            <a:r>
              <a:rPr lang="en-US" dirty="0"/>
              <a:t>. </a:t>
            </a:r>
            <a:r>
              <a:rPr lang="en-US" i="1" dirty="0"/>
              <a:t>Biologically Inspired Approaches for Locomotion, Anomaly Detection and Reconfiguration for Walking Robots</a:t>
            </a:r>
            <a:r>
              <a:rPr lang="en-US" dirty="0"/>
              <a:t>. Berlin, Germany: Springer </a:t>
            </a:r>
            <a:r>
              <a:rPr lang="en-US" dirty="0" err="1"/>
              <a:t>Verlag</a:t>
            </a:r>
            <a:r>
              <a:rPr lang="en-US" dirty="0"/>
              <a:t>, 2011. </a:t>
            </a:r>
          </a:p>
        </p:txBody>
      </p:sp>
      <p:sp>
        <p:nvSpPr>
          <p:cNvPr id="6" name="Folded Corner 5"/>
          <p:cNvSpPr/>
          <p:nvPr/>
        </p:nvSpPr>
        <p:spPr>
          <a:xfrm>
            <a:off x="1472224" y="2590651"/>
            <a:ext cx="1330938" cy="782136"/>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IT Analyst</a:t>
            </a:r>
            <a:endParaRPr lang="en-US" dirty="0"/>
          </a:p>
        </p:txBody>
      </p:sp>
      <p:sp>
        <p:nvSpPr>
          <p:cNvPr id="7" name="Folded Corner 6"/>
          <p:cNvSpPr/>
          <p:nvPr/>
        </p:nvSpPr>
        <p:spPr>
          <a:xfrm>
            <a:off x="1427255" y="3860205"/>
            <a:ext cx="1948721" cy="1276812"/>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University Stuttgart, Germany</a:t>
            </a:r>
            <a:endParaRPr lang="en-US" dirty="0"/>
          </a:p>
        </p:txBody>
      </p:sp>
    </p:spTree>
    <p:extLst>
      <p:ext uri="{BB962C8B-B14F-4D97-AF65-F5344CB8AC3E}">
        <p14:creationId xmlns:p14="http://schemas.microsoft.com/office/powerpoint/2010/main" val="155736397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TC103090434[[fn=Wood Type]]</Template>
  <TotalTime>3074</TotalTime>
  <Words>1316</Words>
  <Application>Microsoft Office PowerPoint</Application>
  <PresentationFormat>Widescreen</PresentationFormat>
  <Paragraphs>151</Paragraphs>
  <Slides>16</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Rockwell</vt:lpstr>
      <vt:lpstr>Rockwell Condensed</vt:lpstr>
      <vt:lpstr>Wingdings</vt:lpstr>
      <vt:lpstr>Wood Type</vt:lpstr>
      <vt:lpstr>Disciplinary Research network presentation</vt:lpstr>
      <vt:lpstr>agenda</vt:lpstr>
      <vt:lpstr>Is it important?</vt:lpstr>
      <vt:lpstr>Current applications</vt:lpstr>
      <vt:lpstr>Current applications</vt:lpstr>
      <vt:lpstr>Current Issue</vt:lpstr>
      <vt:lpstr>Major organizations</vt:lpstr>
      <vt:lpstr>Preeminent scholars/Seminal works</vt:lpstr>
      <vt:lpstr>Preeminent scholars/Seminal works</vt:lpstr>
      <vt:lpstr>Preeminent scholars/Seminal works</vt:lpstr>
      <vt:lpstr>connection</vt:lpstr>
      <vt:lpstr>connection</vt:lpstr>
      <vt:lpstr>connection</vt:lpstr>
      <vt:lpstr>connection</vt:lpstr>
      <vt:lpstr>Conclusion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Alfredo Gotama</dc:creator>
  <cp:lastModifiedBy>Alfredo Gotama</cp:lastModifiedBy>
  <cp:revision>232</cp:revision>
  <dcterms:created xsi:type="dcterms:W3CDTF">2014-11-12T18:28:26Z</dcterms:created>
  <dcterms:modified xsi:type="dcterms:W3CDTF">2014-11-20T20:34:22Z</dcterms:modified>
</cp:coreProperties>
</file>